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"/>
  </p:notesMasterIdLst>
  <p:sldIdLst>
    <p:sldId id="263" r:id="rId2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" userDrawn="1">
          <p15:clr>
            <a:srgbClr val="A4A3A4"/>
          </p15:clr>
        </p15:guide>
        <p15:guide id="2" orient="horz" pos="3049" userDrawn="1">
          <p15:clr>
            <a:srgbClr val="A4A3A4"/>
          </p15:clr>
        </p15:guide>
        <p15:guide id="4" orient="horz" pos="713" userDrawn="1">
          <p15:clr>
            <a:srgbClr val="A4A3A4"/>
          </p15:clr>
        </p15:guide>
        <p15:guide id="6" pos="5375" userDrawn="1">
          <p15:clr>
            <a:srgbClr val="A4A3A4"/>
          </p15:clr>
        </p15:guide>
        <p15:guide id="7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8" autoAdjust="0"/>
    <p:restoredTop sz="85311" autoAdjust="0"/>
  </p:normalViewPr>
  <p:slideViewPr>
    <p:cSldViewPr snapToGrid="0" showGuides="1">
      <p:cViewPr varScale="1">
        <p:scale>
          <a:sx n="128" d="100"/>
          <a:sy n="128" d="100"/>
        </p:scale>
        <p:origin x="936" y="120"/>
      </p:cViewPr>
      <p:guideLst>
        <p:guide orient="horz" pos="191"/>
        <p:guide orient="horz" pos="3049"/>
        <p:guide orient="horz" pos="71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2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8650E-8FDC-44CF-A4B4-6A0D1DB3754A}" type="datetimeFigureOut">
              <a:rPr lang="fi-FI" smtClean="0"/>
              <a:t>30.11.2021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F3266-3676-4B45-84F4-D97E732317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88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F3266-3676-4B45-84F4-D97E7323176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73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Teksti ensimmäinen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43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1600"/>
        </a:lnSpc>
        <a:spcBef>
          <a:spcPts val="0"/>
        </a:spcBef>
        <a:buClr>
          <a:schemeClr val="accent2">
            <a:lumMod val="75000"/>
          </a:schemeClr>
        </a:buClr>
        <a:buFontTx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ukes.fi/vak/merkinnat-ja-varoituslipukkee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ur-lex.europa.eu/legal-content/FI/TXT/HTML/?uri=CELEX:32015R2068&amp;from=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-lex.europa.eu/legal-content/FI/TXT/PDF/?uri=CELEX:32014R0517&amp;from=FI" TargetMode="External"/><Relationship Id="rId5" Type="http://schemas.openxmlformats.org/officeDocument/2006/relationships/hyperlink" Target="https://tukes.fi/vak/kaasupullojen-vaatimustenmukaisuus" TargetMode="External"/><Relationship Id="rId4" Type="http://schemas.openxmlformats.org/officeDocument/2006/relationships/hyperlink" Target="https://tukes.fi/etusivu" TargetMode="External"/><Relationship Id="rId9" Type="http://schemas.openxmlformats.org/officeDocument/2006/relationships/hyperlink" Target="https://tukes.fi/kemikaalit/clp-luokitus-merkinnat-ja-pakkaaminen/merkinnat#097de5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aasupullo">
            <a:extLst>
              <a:ext uri="{FF2B5EF4-FFF2-40B4-BE49-F238E27FC236}">
                <a16:creationId xmlns:a16="http://schemas.microsoft.com/office/drawing/2014/main" id="{823F87EE-2F30-45F2-BF9C-67468DC05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415" y="786987"/>
            <a:ext cx="2642916" cy="4009864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59AA3C36-B3F2-41FF-B46D-7DF98E5B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73" y="302596"/>
            <a:ext cx="7915240" cy="540000"/>
          </a:xfrm>
          <a:solidFill>
            <a:schemeClr val="tx2">
              <a:lumMod val="75000"/>
            </a:schemeClr>
          </a:solidFill>
        </p:spPr>
        <p:txBody>
          <a:bodyPr wrap="square" lIns="72000" tIns="36000" rIns="72000" bIns="36000" anchor="ctr" anchorCtr="0">
            <a:no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Kylmäainesäiliön merkinnät</a:t>
            </a:r>
            <a:endParaRPr lang="fi-FI" sz="1400" b="0" dirty="0">
              <a:solidFill>
                <a:schemeClr val="bg1"/>
              </a:solidFill>
            </a:endParaRP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9C734CC5-2517-469F-8B18-E81A83C34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627250" y="2088438"/>
            <a:ext cx="2390113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35D6598C-C5FE-4D3F-85EC-2C8517B06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05042" y="2546926"/>
            <a:ext cx="2234527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27030DE2-750C-49CF-9C0D-55A135B9D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44605" y="3497088"/>
            <a:ext cx="2157769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46D5402E-B3EA-466B-83F9-11D6166D5384}"/>
              </a:ext>
            </a:extLst>
          </p:cNvPr>
          <p:cNvSpPr txBox="1">
            <a:spLocks/>
          </p:cNvSpPr>
          <p:nvPr/>
        </p:nvSpPr>
        <p:spPr>
          <a:xfrm>
            <a:off x="603407" y="1554837"/>
            <a:ext cx="2835253" cy="903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36000" rIns="72000" bIns="36000" rtlCol="0">
            <a:sp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i="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900" b="1" dirty="0"/>
              <a:t>Kaasupullon hyväksymismerkintä</a:t>
            </a:r>
            <a:r>
              <a:rPr lang="fi-FI" sz="900" dirty="0"/>
              <a:t> </a:t>
            </a:r>
            <a:br>
              <a:rPr lang="fi-FI" sz="900" b="1" dirty="0"/>
            </a:br>
            <a:r>
              <a:rPr lang="el-GR" sz="900" dirty="0"/>
              <a:t>Π</a:t>
            </a:r>
            <a:r>
              <a:rPr lang="fi-FI" sz="900" dirty="0"/>
              <a:t>- merkki, tarkastuslaitoksen tunnusnumero ja valmistusajankohta</a:t>
            </a:r>
          </a:p>
          <a:p>
            <a:pPr>
              <a:lnSpc>
                <a:spcPct val="100000"/>
              </a:lnSpc>
            </a:pPr>
            <a:endParaRPr lang="fi-FI" sz="900" dirty="0"/>
          </a:p>
          <a:p>
            <a:pPr>
              <a:lnSpc>
                <a:spcPct val="100000"/>
              </a:lnSpc>
            </a:pPr>
            <a:r>
              <a:rPr lang="fi-FI" sz="900" dirty="0"/>
              <a:t>Lisätietoa: </a:t>
            </a:r>
            <a:r>
              <a:rPr lang="fi-FI" sz="900" dirty="0">
                <a:hlinkClick r:id="rId4"/>
              </a:rPr>
              <a:t>tukes.fi </a:t>
            </a:r>
            <a:r>
              <a:rPr lang="fi-FI" sz="900" dirty="0"/>
              <a:t>&gt; Teollisuus &gt; VAK - vaarallisten aineiden kuljetus &gt; </a:t>
            </a:r>
            <a:r>
              <a:rPr lang="fi-FI" sz="900" dirty="0">
                <a:hlinkClick r:id="rId5"/>
              </a:rPr>
              <a:t>Kaasupullojen vaatimustenmukaisuus</a:t>
            </a:r>
            <a:endParaRPr lang="fi-FI" sz="90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9EE7157-E023-4977-BC17-B8B7C4A51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7" y="2523740"/>
            <a:ext cx="2835253" cy="765200"/>
          </a:xfrm>
          <a:solidFill>
            <a:schemeClr val="tx2">
              <a:lumMod val="20000"/>
              <a:lumOff val="80000"/>
            </a:schemeClr>
          </a:solidFill>
        </p:spPr>
        <p:txBody>
          <a:bodyPr lIns="72000" tIns="36000" rIns="72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fi-FI" sz="900" b="1" dirty="0"/>
              <a:t>Tieto tuotteen sisältämistä fluoratuista kasvihuonekaasuista suomeksi ja ruotsiksi</a:t>
            </a:r>
            <a:r>
              <a:rPr lang="fi-FI" sz="900" dirty="0"/>
              <a:t> </a:t>
            </a:r>
          </a:p>
          <a:p>
            <a:pPr>
              <a:lnSpc>
                <a:spcPct val="100000"/>
              </a:lnSpc>
            </a:pPr>
            <a:r>
              <a:rPr lang="fi-FI" sz="900" dirty="0"/>
              <a:t>Kaasun nimi, määrä kg ja CO</a:t>
            </a:r>
            <a:r>
              <a:rPr lang="fi-FI" sz="900" baseline="-25000" dirty="0"/>
              <a:t>2</a:t>
            </a:r>
            <a:r>
              <a:rPr lang="fi-FI" sz="900" dirty="0"/>
              <a:t>-ekv ja GWP-arvo</a:t>
            </a:r>
          </a:p>
          <a:p>
            <a:pPr>
              <a:lnSpc>
                <a:spcPct val="100000"/>
              </a:lnSpc>
            </a:pPr>
            <a:endParaRPr lang="fi-FI" sz="900" dirty="0"/>
          </a:p>
          <a:p>
            <a:pPr>
              <a:lnSpc>
                <a:spcPct val="100000"/>
              </a:lnSpc>
            </a:pPr>
            <a:r>
              <a:rPr lang="fi-FI" sz="900" dirty="0"/>
              <a:t>Lisätietoa: </a:t>
            </a:r>
            <a:r>
              <a:rPr lang="fi-FI" sz="900" dirty="0">
                <a:hlinkClick r:id="rId6"/>
              </a:rPr>
              <a:t>F-kaasuasetus</a:t>
            </a:r>
            <a:r>
              <a:rPr lang="fi-FI" sz="900" dirty="0"/>
              <a:t> ja </a:t>
            </a:r>
            <a:r>
              <a:rPr lang="fi-FI" sz="900" dirty="0">
                <a:hlinkClick r:id="rId7"/>
              </a:rPr>
              <a:t>asetus merkinnöistä</a:t>
            </a:r>
            <a:endParaRPr lang="fi-FI" sz="900" dirty="0"/>
          </a:p>
        </p:txBody>
      </p:sp>
      <p:sp>
        <p:nvSpPr>
          <p:cNvPr id="9" name="Sisällön paikkamerkki 6">
            <a:extLst>
              <a:ext uri="{FF2B5EF4-FFF2-40B4-BE49-F238E27FC236}">
                <a16:creationId xmlns:a16="http://schemas.microsoft.com/office/drawing/2014/main" id="{0F58A296-9380-4E0C-B293-A22583509AB4}"/>
              </a:ext>
            </a:extLst>
          </p:cNvPr>
          <p:cNvSpPr txBox="1">
            <a:spLocks/>
          </p:cNvSpPr>
          <p:nvPr/>
        </p:nvSpPr>
        <p:spPr>
          <a:xfrm>
            <a:off x="611187" y="3345188"/>
            <a:ext cx="2835253" cy="76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36000" rIns="72000" bIns="36000" rtlCol="0">
            <a:sp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i="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900" b="1" dirty="0"/>
              <a:t>Vaarallisen aineen kuljetusvaaraluokan mukaiset varoituslipukkeet </a:t>
            </a:r>
            <a:r>
              <a:rPr lang="fi-FI" sz="900" dirty="0"/>
              <a:t>(oltava säiliössä mikäli kuljetuksessa ei muuta ulkopakkausta)</a:t>
            </a:r>
          </a:p>
          <a:p>
            <a:pPr>
              <a:lnSpc>
                <a:spcPct val="100000"/>
              </a:lnSpc>
            </a:pPr>
            <a:endParaRPr lang="fi-FI" sz="9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fi-FI" sz="900" dirty="0"/>
              <a:t>Lisätietoa: </a:t>
            </a:r>
            <a:r>
              <a:rPr lang="fi-FI" sz="900" dirty="0">
                <a:hlinkClick r:id="rId4"/>
              </a:rPr>
              <a:t>tukes.fi </a:t>
            </a:r>
            <a:r>
              <a:rPr lang="fi-FI" sz="900" dirty="0"/>
              <a:t>&gt; VAK &gt; </a:t>
            </a:r>
            <a:r>
              <a:rPr lang="fi-FI" sz="900" dirty="0">
                <a:hlinkClick r:id="rId8"/>
              </a:rPr>
              <a:t>merkinnät ja varoituslipukkeet</a:t>
            </a:r>
            <a:endParaRPr lang="fi-FI" sz="900" dirty="0"/>
          </a:p>
        </p:txBody>
      </p: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0F7FE86E-33BF-427C-BF0D-0F1A15C2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176600" y="3692488"/>
            <a:ext cx="97147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020C120F-EB5F-474A-88F6-EB3DEE10C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981515" y="2804428"/>
            <a:ext cx="97147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EEE6FCC1-8C32-4A03-A42C-08B53180B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064175" y="2232243"/>
            <a:ext cx="97147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isällön paikkamerkki 6">
            <a:extLst>
              <a:ext uri="{FF2B5EF4-FFF2-40B4-BE49-F238E27FC236}">
                <a16:creationId xmlns:a16="http://schemas.microsoft.com/office/drawing/2014/main" id="{3504FF67-31D3-47F2-82AE-A6B6DD66F758}"/>
              </a:ext>
            </a:extLst>
          </p:cNvPr>
          <p:cNvSpPr txBox="1">
            <a:spLocks/>
          </p:cNvSpPr>
          <p:nvPr/>
        </p:nvSpPr>
        <p:spPr>
          <a:xfrm>
            <a:off x="5697560" y="1581217"/>
            <a:ext cx="2835253" cy="626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36000" rIns="72000" bIns="36000" rtlCol="0">
            <a:sp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i="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900" b="1" dirty="0"/>
              <a:t>Kaasupullon tarkastusleima (VAK) </a:t>
            </a:r>
          </a:p>
          <a:p>
            <a:pPr>
              <a:lnSpc>
                <a:spcPct val="100000"/>
              </a:lnSpc>
            </a:pPr>
            <a:endParaRPr lang="fi-FI" sz="900" dirty="0"/>
          </a:p>
          <a:p>
            <a:pPr>
              <a:lnSpc>
                <a:spcPct val="100000"/>
              </a:lnSpc>
            </a:pPr>
            <a:r>
              <a:rPr lang="fi-FI" sz="900" dirty="0"/>
              <a:t>Lisätietoa: </a:t>
            </a:r>
            <a:r>
              <a:rPr lang="fi-FI" sz="900" dirty="0">
                <a:hlinkClick r:id="rId4"/>
              </a:rPr>
              <a:t>tukes.fi </a:t>
            </a:r>
            <a:r>
              <a:rPr lang="fi-FI" sz="900" dirty="0"/>
              <a:t>&gt; Teollisuus &gt; VAK - vaarallisten aineiden kuljetus &gt; </a:t>
            </a:r>
            <a:r>
              <a:rPr lang="fi-FI" sz="900" dirty="0">
                <a:hlinkClick r:id="rId5"/>
              </a:rPr>
              <a:t>Kaasupullojen vaatimustenmukaisuus</a:t>
            </a:r>
            <a:endParaRPr lang="fi-FI" sz="900" dirty="0"/>
          </a:p>
        </p:txBody>
      </p:sp>
      <p:sp>
        <p:nvSpPr>
          <p:cNvPr id="27" name="Sisällön paikkamerkki 6">
            <a:extLst>
              <a:ext uri="{FF2B5EF4-FFF2-40B4-BE49-F238E27FC236}">
                <a16:creationId xmlns:a16="http://schemas.microsoft.com/office/drawing/2014/main" id="{E0EE4D1E-7106-4C9C-B381-2178671789CC}"/>
              </a:ext>
            </a:extLst>
          </p:cNvPr>
          <p:cNvSpPr txBox="1">
            <a:spLocks/>
          </p:cNvSpPr>
          <p:nvPr/>
        </p:nvSpPr>
        <p:spPr>
          <a:xfrm>
            <a:off x="5691173" y="2397814"/>
            <a:ext cx="2835253" cy="76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36000" rIns="72000" bIns="36000" rtlCol="0">
            <a:sp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i="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900" b="1" dirty="0"/>
              <a:t>Vaarallisen aineen YK-numero (VAK) ja aineen kuljetusnimike </a:t>
            </a:r>
          </a:p>
          <a:p>
            <a:pPr>
              <a:lnSpc>
                <a:spcPct val="100000"/>
              </a:lnSpc>
            </a:pPr>
            <a:endParaRPr lang="fi-FI" sz="900" dirty="0"/>
          </a:p>
          <a:p>
            <a:pPr>
              <a:lnSpc>
                <a:spcPct val="100000"/>
              </a:lnSpc>
            </a:pPr>
            <a:r>
              <a:rPr lang="fi-FI" sz="900" dirty="0"/>
              <a:t>Lisätietoa: </a:t>
            </a:r>
            <a:r>
              <a:rPr lang="fi-FI" sz="900" dirty="0">
                <a:hlinkClick r:id="rId4"/>
              </a:rPr>
              <a:t>tukes.fi </a:t>
            </a:r>
            <a:r>
              <a:rPr lang="fi-FI" sz="900" dirty="0"/>
              <a:t>&gt; Teollisuus &gt; VAK - vaarallisten aineiden kuljetus &gt; </a:t>
            </a:r>
            <a:r>
              <a:rPr lang="fi-FI" sz="900" dirty="0">
                <a:hlinkClick r:id="rId8"/>
              </a:rPr>
              <a:t>Merkinnät ja varoituslipukkeet</a:t>
            </a:r>
            <a:endParaRPr lang="fi-FI" sz="900" dirty="0">
              <a:solidFill>
                <a:srgbClr val="FF0000"/>
              </a:solidFill>
            </a:endParaRPr>
          </a:p>
        </p:txBody>
      </p:sp>
      <p:sp>
        <p:nvSpPr>
          <p:cNvPr id="28" name="Sisällön paikkamerkki 6">
            <a:extLst>
              <a:ext uri="{FF2B5EF4-FFF2-40B4-BE49-F238E27FC236}">
                <a16:creationId xmlns:a16="http://schemas.microsoft.com/office/drawing/2014/main" id="{A17F555E-A80C-4479-A7B9-4DBFC5470E08}"/>
              </a:ext>
            </a:extLst>
          </p:cNvPr>
          <p:cNvSpPr txBox="1">
            <a:spLocks/>
          </p:cNvSpPr>
          <p:nvPr/>
        </p:nvSpPr>
        <p:spPr>
          <a:xfrm>
            <a:off x="5697560" y="3345188"/>
            <a:ext cx="2835253" cy="626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36000" rIns="72000" bIns="36000" rtlCol="0">
            <a:sp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i="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900" b="1" dirty="0"/>
              <a:t>CLP-asetuksen mukainen varoitusetiketti</a:t>
            </a:r>
            <a:br>
              <a:rPr lang="fi-FI" sz="900" dirty="0"/>
            </a:br>
            <a:endParaRPr lang="fi-FI" sz="900" dirty="0"/>
          </a:p>
          <a:p>
            <a:pPr>
              <a:lnSpc>
                <a:spcPct val="100000"/>
              </a:lnSpc>
            </a:pPr>
            <a:r>
              <a:rPr lang="fi-FI" sz="900" dirty="0"/>
              <a:t>Lisätietoa: </a:t>
            </a:r>
            <a:r>
              <a:rPr lang="fi-FI" sz="900" dirty="0">
                <a:hlinkClick r:id="rId4"/>
              </a:rPr>
              <a:t>tukes.fi </a:t>
            </a:r>
            <a:r>
              <a:rPr lang="fi-FI" sz="900" dirty="0"/>
              <a:t>&gt; Kemikaalit &gt; CLP - Luokitus, merkinnät ja pakkaaminen &gt; </a:t>
            </a:r>
            <a:r>
              <a:rPr lang="fi-FI" sz="900" dirty="0">
                <a:hlinkClick r:id="rId9"/>
              </a:rPr>
              <a:t>Merkinnät</a:t>
            </a:r>
            <a:r>
              <a:rPr lang="fi-FI" sz="900" dirty="0"/>
              <a:t> </a:t>
            </a:r>
          </a:p>
        </p:txBody>
      </p:sp>
      <p:sp>
        <p:nvSpPr>
          <p:cNvPr id="18" name="Sisällön paikkamerkki 6">
            <a:extLst>
              <a:ext uri="{FF2B5EF4-FFF2-40B4-BE49-F238E27FC236}">
                <a16:creationId xmlns:a16="http://schemas.microsoft.com/office/drawing/2014/main" id="{C4F67D10-BDF1-4877-B339-CD9D5472A67D}"/>
              </a:ext>
            </a:extLst>
          </p:cNvPr>
          <p:cNvSpPr txBox="1">
            <a:spLocks/>
          </p:cNvSpPr>
          <p:nvPr/>
        </p:nvSpPr>
        <p:spPr>
          <a:xfrm>
            <a:off x="5691173" y="4057416"/>
            <a:ext cx="2835253" cy="488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2000" tIns="36000" rIns="72000" bIns="36000" rtlCol="0">
            <a:sp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i="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900" dirty="0"/>
              <a:t>Säiliössä, pakkauksessa tai tuotteen asiakirjassa tulee olla tuotteen valmistajan nimi ja osoite sekä EU:n ulkopuolelta tuotaessa myös maahantuojan nimi ja osoite</a:t>
            </a:r>
          </a:p>
        </p:txBody>
      </p:sp>
      <p:sp>
        <p:nvSpPr>
          <p:cNvPr id="21" name="Sisällön paikkamerkki 6">
            <a:extLst>
              <a:ext uri="{FF2B5EF4-FFF2-40B4-BE49-F238E27FC236}">
                <a16:creationId xmlns:a16="http://schemas.microsoft.com/office/drawing/2014/main" id="{1F28D50A-F7B2-45E3-8771-A692061FED4A}"/>
              </a:ext>
            </a:extLst>
          </p:cNvPr>
          <p:cNvSpPr txBox="1">
            <a:spLocks/>
          </p:cNvSpPr>
          <p:nvPr/>
        </p:nvSpPr>
        <p:spPr>
          <a:xfrm>
            <a:off x="617573" y="4753838"/>
            <a:ext cx="7915240" cy="22659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72000" tIns="36000" rIns="72000" bIns="36000" rtlCol="0">
            <a:sp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Tx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600" i="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fi-FI" sz="1100" b="1" dirty="0">
                <a:solidFill>
                  <a:schemeClr val="bg1"/>
                </a:solidFill>
              </a:rPr>
              <a:t>Merkinnän tulee olla pysyvä</a:t>
            </a:r>
          </a:p>
        </p:txBody>
      </p:sp>
    </p:spTree>
    <p:extLst>
      <p:ext uri="{BB962C8B-B14F-4D97-AF65-F5344CB8AC3E}">
        <p14:creationId xmlns:p14="http://schemas.microsoft.com/office/powerpoint/2010/main" val="21232770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ema1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ema1" id="{A26C8D3D-B135-4606-ACB7-50F40DD5B419}" vid="{10D10AF7-08E7-43B1-99AD-1E28F31888F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877</TotalTime>
  <Words>174</Words>
  <Application>Microsoft Office PowerPoint</Application>
  <PresentationFormat>Näytössä katseltava esitys (16:9)</PresentationFormat>
  <Paragraphs>22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Futura Bk BT</vt:lpstr>
      <vt:lpstr>Tahoma</vt:lpstr>
      <vt:lpstr>Teema1</vt:lpstr>
      <vt:lpstr>Kylmäainesäiliön merkinnät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Kylmäainesäiliön merkinnät</dc:title>
  <dc:creator>Turtiainen Satu</dc:creator>
  <cp:lastModifiedBy>Salste Elisa (Tukes)</cp:lastModifiedBy>
  <cp:revision>71</cp:revision>
  <dcterms:created xsi:type="dcterms:W3CDTF">2021-05-18T12:53:00Z</dcterms:created>
  <dcterms:modified xsi:type="dcterms:W3CDTF">2021-11-30T08:59:19Z</dcterms:modified>
</cp:coreProperties>
</file>