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85" r:id="rId2"/>
    <p:sldId id="295" r:id="rId3"/>
    <p:sldId id="286" r:id="rId4"/>
    <p:sldId id="287" r:id="rId5"/>
    <p:sldId id="288" r:id="rId6"/>
    <p:sldId id="289" r:id="rId7"/>
    <p:sldId id="290" r:id="rId8"/>
    <p:sldId id="284" r:id="rId9"/>
    <p:sldId id="292" r:id="rId10"/>
    <p:sldId id="293" r:id="rId11"/>
    <p:sldId id="296" r:id="rId12"/>
    <p:sldId id="297" r:id="rId13"/>
    <p:sldId id="301" r:id="rId14"/>
    <p:sldId id="299" r:id="rId15"/>
    <p:sldId id="302" r:id="rId16"/>
    <p:sldId id="303" r:id="rId17"/>
    <p:sldId id="304" r:id="rId18"/>
    <p:sldId id="279" r:id="rId19"/>
    <p:sldId id="278" r:id="rId20"/>
    <p:sldId id="280" r:id="rId2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48490" autoAdjust="0"/>
  </p:normalViewPr>
  <p:slideViewPr>
    <p:cSldViewPr>
      <p:cViewPr>
        <p:scale>
          <a:sx n="70" d="100"/>
          <a:sy n="70" d="100"/>
        </p:scale>
        <p:origin x="-2880" y="-7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p:scale>
          <a:sx n="100" d="100"/>
          <a:sy n="100" d="100"/>
        </p:scale>
        <p:origin x="-1806"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EB8F0-8BA2-4176-9F76-9DE14DA11D3A}" type="datetimeFigureOut">
              <a:rPr lang="fi-FI" smtClean="0"/>
              <a:pPr/>
              <a:t>19.3.2014</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742C3-3433-4533-9F2A-BF773061AEFB}" type="slidenum">
              <a:rPr lang="fi-FI" smtClean="0"/>
              <a:pPr/>
              <a:t>‹#›</a:t>
            </a:fld>
            <a:endParaRPr lang="fi-FI"/>
          </a:p>
        </p:txBody>
      </p:sp>
    </p:spTree>
    <p:extLst>
      <p:ext uri="{BB962C8B-B14F-4D97-AF65-F5344CB8AC3E}">
        <p14:creationId xmlns:p14="http://schemas.microsoft.com/office/powerpoint/2010/main" val="23135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pPr marL="228600" indent="-228600">
              <a:buFont typeface="+mj-lt"/>
              <a:buAutoNum type="arabicPeriod"/>
            </a:pPr>
            <a:r>
              <a:rPr lang="en-GB" dirty="0" smtClean="0"/>
              <a:t>A major incident occurred at </a:t>
            </a:r>
            <a:r>
              <a:rPr lang="en-GB" dirty="0" err="1" smtClean="0"/>
              <a:t>Forcit</a:t>
            </a:r>
            <a:r>
              <a:rPr lang="en-GB" dirty="0" smtClean="0"/>
              <a:t> </a:t>
            </a:r>
            <a:r>
              <a:rPr lang="en-GB" dirty="0" err="1" smtClean="0"/>
              <a:t>Ltd’s</a:t>
            </a:r>
            <a:r>
              <a:rPr lang="en-GB" dirty="0" smtClean="0"/>
              <a:t> </a:t>
            </a:r>
            <a:r>
              <a:rPr lang="en-GB" dirty="0" err="1"/>
              <a:t>Vihtavuori</a:t>
            </a:r>
            <a:r>
              <a:rPr lang="en-GB" dirty="0"/>
              <a:t> </a:t>
            </a:r>
            <a:r>
              <a:rPr lang="en-GB" dirty="0" smtClean="0"/>
              <a:t>plant in </a:t>
            </a:r>
            <a:r>
              <a:rPr lang="en-GB" dirty="0" err="1"/>
              <a:t>Laukaa</a:t>
            </a:r>
            <a:r>
              <a:rPr lang="en-GB" dirty="0"/>
              <a:t> </a:t>
            </a:r>
            <a:r>
              <a:rPr lang="en-GB" smtClean="0"/>
              <a:t>on 9-10 </a:t>
            </a:r>
            <a:r>
              <a:rPr lang="en-GB" dirty="0" smtClean="0"/>
              <a:t>July </a:t>
            </a:r>
            <a:r>
              <a:rPr lang="en-GB" dirty="0"/>
              <a:t>2013. The major accident risk led to the evacuation of the whole </a:t>
            </a:r>
            <a:r>
              <a:rPr lang="en-GB" err="1"/>
              <a:t>Vihtavuori</a:t>
            </a:r>
            <a:r>
              <a:rPr lang="en-GB"/>
              <a:t> </a:t>
            </a:r>
            <a:r>
              <a:rPr lang="en-GB" smtClean="0"/>
              <a:t>Village</a:t>
            </a:r>
            <a:r>
              <a:rPr lang="en-GB" dirty="0"/>
              <a:t>, which has about 2000 inhabitants.</a:t>
            </a:r>
          </a:p>
          <a:p>
            <a:pPr marL="0" indent="0">
              <a:buFont typeface="+mj-lt"/>
              <a:buNone/>
            </a:pPr>
            <a:endParaRPr lang="en-GB" baseline="0" dirty="0" smtClean="0"/>
          </a:p>
        </p:txBody>
      </p:sp>
      <p:sp>
        <p:nvSpPr>
          <p:cNvPr id="4" name="Dian numeron paikkamerkki 3"/>
          <p:cNvSpPr>
            <a:spLocks noGrp="1"/>
          </p:cNvSpPr>
          <p:nvPr>
            <p:ph type="sldNum" sz="quarter" idx="10"/>
          </p:nvPr>
        </p:nvSpPr>
        <p:spPr/>
        <p:txBody>
          <a:bodyPr/>
          <a:lstStyle/>
          <a:p>
            <a:fld id="{ED0742C3-3433-4533-9F2A-BF773061AEFB}" type="slidenum">
              <a:rPr lang="fi-FI" smtClean="0"/>
              <a:pPr/>
              <a:t>1</a:t>
            </a:fld>
            <a:endParaRPr lang="fi-FI"/>
          </a:p>
        </p:txBody>
      </p:sp>
    </p:spTree>
    <p:extLst>
      <p:ext uri="{BB962C8B-B14F-4D97-AF65-F5344CB8AC3E}">
        <p14:creationId xmlns:p14="http://schemas.microsoft.com/office/powerpoint/2010/main" val="28976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77500" lnSpcReduction="20000"/>
          </a:bodyPr>
          <a:lstStyle/>
          <a:p>
            <a:pPr marL="228600" indent="-228600" algn="l">
              <a:buFont typeface="+mj-lt"/>
              <a:buAutoNum type="arabicPeriod"/>
            </a:pPr>
            <a:r>
              <a:rPr lang="en-GB" baseline="0" dirty="0" smtClean="0"/>
              <a:t>During </a:t>
            </a:r>
            <a:r>
              <a:rPr lang="en-GB" baseline="0" dirty="0" smtClean="0"/>
              <a:t>the mine visit, it was discovered that exactly one year earlier, on 9 July 2012, an attempt to load the blast holes in the roof of the tunnel with emulsion explosives by means of a new mobile explosive manufacturing unit (</a:t>
            </a:r>
            <a:r>
              <a:rPr lang="en-GB" baseline="0" dirty="0" err="1" smtClean="0"/>
              <a:t>Memu</a:t>
            </a:r>
            <a:r>
              <a:rPr lang="en-GB" baseline="0" dirty="0" smtClean="0"/>
              <a:t>) had failed. As a result of this, a significant amount of sensitized emulsion dropped onto the tunnel floor.</a:t>
            </a:r>
          </a:p>
          <a:p>
            <a:pPr marL="228600" indent="-228600" algn="l">
              <a:buFont typeface="+mj-lt"/>
              <a:buAutoNum type="arabicPeriod"/>
            </a:pPr>
            <a:endParaRPr lang="en-GB" baseline="0" dirty="0" smtClean="0"/>
          </a:p>
          <a:p>
            <a:pPr marL="228600" indent="-228600">
              <a:buFont typeface="+mj-lt"/>
              <a:buAutoNum type="arabicPeriod"/>
            </a:pPr>
            <a:r>
              <a:rPr lang="en-GB" baseline="0" dirty="0" smtClean="0"/>
              <a:t>As </a:t>
            </a:r>
            <a:r>
              <a:rPr lang="en-GB" baseline="0" dirty="0" smtClean="0"/>
              <a:t>anyone who has visited a mine knows all too well, the conditions are characterized by darkness, humidity and muddiness. The wet tunnel can be seen in the picture bottom right.</a:t>
            </a:r>
          </a:p>
          <a:p>
            <a:pPr marL="228600" indent="-228600">
              <a:buFont typeface="+mj-lt"/>
              <a:buAutoNum type="arabicPeriod"/>
            </a:pPr>
            <a:endParaRPr lang="en-GB"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smtClean="0"/>
              <a:t>The </a:t>
            </a:r>
            <a:r>
              <a:rPr lang="en-GB" baseline="0" dirty="0" smtClean="0"/>
              <a:t>miners knew how important it is to clear sensitized emulsion away from the tunnel floor because it poses both a health and an environmental hazard. The mixture was collected and a waste container was ordered from </a:t>
            </a:r>
            <a:r>
              <a:rPr lang="en-GB" baseline="0" dirty="0" err="1" smtClean="0"/>
              <a:t>Forcit</a:t>
            </a:r>
            <a:r>
              <a:rPr lang="en-GB"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aseline="0" dirty="0" smtClean="0"/>
          </a:p>
          <a:p>
            <a:pPr marL="228600" indent="-228600">
              <a:buFont typeface="+mj-lt"/>
              <a:buAutoNum type="arabicPeriod"/>
            </a:pPr>
            <a:r>
              <a:rPr lang="en-GB" baseline="0" dirty="0" smtClean="0"/>
              <a:t>According </a:t>
            </a:r>
            <a:r>
              <a:rPr lang="en-GB" baseline="0" dirty="0" smtClean="0"/>
              <a:t>to instructions in the mine, large quantities of waste emulsion have to be dispatched to </a:t>
            </a:r>
            <a:r>
              <a:rPr lang="en-GB" baseline="0" dirty="0" err="1" smtClean="0"/>
              <a:t>Forcit</a:t>
            </a:r>
            <a:r>
              <a:rPr lang="en-GB" baseline="0" dirty="0" smtClean="0"/>
              <a:t>. The instructions concern both sensitized and </a:t>
            </a:r>
            <a:r>
              <a:rPr lang="en-GB" baseline="0" dirty="0" err="1" smtClean="0"/>
              <a:t>unsensitized</a:t>
            </a:r>
            <a:r>
              <a:rPr lang="en-GB" baseline="0" dirty="0" smtClean="0"/>
              <a:t> emulsion.</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 </a:t>
            </a:r>
            <a:r>
              <a:rPr lang="en-GB" baseline="0" dirty="0" smtClean="0"/>
              <a:t>error in the mine was that they did not realize that the mixture of sensitized emulsion and rock material should have been handled according to non-conformity instructions. Instead, they dispatched the waste container as typical 5.1 transportation class waste to the </a:t>
            </a:r>
            <a:r>
              <a:rPr lang="en-GB" baseline="0" dirty="0" err="1" smtClean="0"/>
              <a:t>Vihtavuori</a:t>
            </a:r>
            <a:r>
              <a:rPr lang="en-GB" baseline="0" dirty="0" smtClean="0"/>
              <a:t> site.</a:t>
            </a:r>
          </a:p>
          <a:p>
            <a:pPr marL="228600" indent="-228600">
              <a:buFont typeface="+mj-lt"/>
              <a:buAutoNum type="arabicPeriod"/>
            </a:pPr>
            <a:endParaRPr lang="en-GB" baseline="0" dirty="0" smtClean="0"/>
          </a:p>
          <a:p>
            <a:pPr marL="228600" indent="-228600">
              <a:buFont typeface="+mj-lt"/>
              <a:buAutoNum type="arabicPeriod"/>
            </a:pPr>
            <a:r>
              <a:rPr lang="en-GB" baseline="0" dirty="0" smtClean="0"/>
              <a:t>Only </a:t>
            </a:r>
            <a:r>
              <a:rPr lang="en-GB" baseline="0" dirty="0" smtClean="0"/>
              <a:t>clean emulsion waste in liquid form is permitted to be transported. Hence, the container did not meet the legal transportation requirements. </a:t>
            </a: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11</a:t>
            </a:fld>
            <a:endParaRPr lang="fi-FI"/>
          </a:p>
        </p:txBody>
      </p:sp>
    </p:spTree>
    <p:extLst>
      <p:ext uri="{BB962C8B-B14F-4D97-AF65-F5344CB8AC3E}">
        <p14:creationId xmlns:p14="http://schemas.microsoft.com/office/powerpoint/2010/main" val="123841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12</a:t>
            </a:fld>
            <a:endParaRPr lang="fi-FI"/>
          </a:p>
        </p:txBody>
      </p:sp>
    </p:spTree>
    <p:extLst>
      <p:ext uri="{BB962C8B-B14F-4D97-AF65-F5344CB8AC3E}">
        <p14:creationId xmlns:p14="http://schemas.microsoft.com/office/powerpoint/2010/main" val="283104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92500" lnSpcReduction="10000"/>
          </a:bodyPr>
          <a:lstStyle/>
          <a:p>
            <a:pPr marL="228600" indent="-228600">
              <a:buFont typeface="+mj-lt"/>
              <a:buAutoNum type="arabicPeriod"/>
            </a:pPr>
            <a:r>
              <a:rPr lang="en-GB" baseline="0" dirty="0" smtClean="0"/>
              <a:t>The </a:t>
            </a:r>
            <a:r>
              <a:rPr lang="en-GB" baseline="0" dirty="0" smtClean="0"/>
              <a:t>third significant factor in the chain of events related to </a:t>
            </a:r>
            <a:r>
              <a:rPr lang="en-GB" baseline="0" dirty="0" err="1" smtClean="0"/>
              <a:t>Forcit’s</a:t>
            </a:r>
            <a:r>
              <a:rPr lang="en-GB" baseline="0" dirty="0" smtClean="0"/>
              <a:t> procedures and processes when receiving and storing waste containers at the </a:t>
            </a:r>
            <a:r>
              <a:rPr lang="en-GB" baseline="0" dirty="0" err="1" smtClean="0"/>
              <a:t>Vihtavuori</a:t>
            </a:r>
            <a:r>
              <a:rPr lang="en-GB" baseline="0" dirty="0" smtClean="0"/>
              <a:t> plant</a:t>
            </a:r>
            <a:r>
              <a:rPr lang="en-GB" baseline="0" dirty="0" smtClean="0"/>
              <a:t>.</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 </a:t>
            </a:r>
            <a:r>
              <a:rPr lang="en-GB" baseline="0" dirty="0" smtClean="0"/>
              <a:t>receiving procedures at </a:t>
            </a:r>
            <a:r>
              <a:rPr lang="en-GB" baseline="0" dirty="0" err="1" smtClean="0"/>
              <a:t>Forcit</a:t>
            </a:r>
            <a:r>
              <a:rPr lang="en-GB" baseline="0" dirty="0" smtClean="0"/>
              <a:t> were based on oral instructions, but contrary to these instructions, containers with unidentified contents were accepted</a:t>
            </a:r>
            <a:r>
              <a:rPr lang="en-GB" baseline="0" dirty="0" smtClean="0"/>
              <a:t>.</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 </a:t>
            </a:r>
            <a:r>
              <a:rPr lang="en-GB" baseline="0" dirty="0" smtClean="0"/>
              <a:t>waste containers had been stored next to the explosives factory and explosives warehouse, pending transportation to the waste plant</a:t>
            </a:r>
            <a:r>
              <a:rPr lang="en-GB" baseline="0" dirty="0" smtClean="0"/>
              <a:t>.</a:t>
            </a:r>
          </a:p>
          <a:p>
            <a:pPr marL="228600" indent="-228600">
              <a:buFont typeface="+mj-lt"/>
              <a:buAutoNum type="arabicPeriod"/>
            </a:pPr>
            <a:endParaRPr lang="en-GB" baseline="0" dirty="0" smtClean="0"/>
          </a:p>
          <a:p>
            <a:pPr marL="228600" indent="-228600">
              <a:buFont typeface="+mj-lt"/>
              <a:buAutoNum type="arabicPeriod"/>
            </a:pPr>
            <a:r>
              <a:rPr lang="en-GB" baseline="0" dirty="0" err="1" smtClean="0"/>
              <a:t>Tukes</a:t>
            </a:r>
            <a:r>
              <a:rPr lang="en-GB" baseline="0" dirty="0" smtClean="0"/>
              <a:t> </a:t>
            </a:r>
            <a:r>
              <a:rPr lang="en-GB" baseline="0" dirty="0" smtClean="0"/>
              <a:t>had pointed out during several periodical inspections that the plant was not licensed to store waste containers, and requested </a:t>
            </a:r>
            <a:r>
              <a:rPr lang="en-GB" baseline="0" dirty="0" err="1" smtClean="0"/>
              <a:t>Forcit</a:t>
            </a:r>
            <a:r>
              <a:rPr lang="en-GB" baseline="0" dirty="0" smtClean="0"/>
              <a:t> to take corrective actions to solve the storage shortcomings.</a:t>
            </a:r>
          </a:p>
          <a:p>
            <a:pPr marL="228600" indent="-228600">
              <a:buFont typeface="+mj-lt"/>
              <a:buAutoNum type="arabicPeriod"/>
            </a:pPr>
            <a:endParaRPr lang="en-GB" baseline="0" dirty="0" smtClean="0"/>
          </a:p>
          <a:p>
            <a:pPr marL="228600" indent="-228600">
              <a:buFont typeface="+mj-lt"/>
              <a:buAutoNum type="arabicPeriod"/>
            </a:pPr>
            <a:r>
              <a:rPr lang="en-GB" baseline="0" dirty="0" smtClean="0"/>
              <a:t>For </a:t>
            </a:r>
            <a:r>
              <a:rPr lang="en-GB" baseline="0" dirty="0" smtClean="0"/>
              <a:t>example, in autumn 2012, containers were moved away from the explosives factory yard, but new containers were subsequently stored there</a:t>
            </a:r>
            <a:r>
              <a:rPr lang="en-GB" baseline="0" dirty="0" smtClean="0"/>
              <a:t>.</a:t>
            </a:r>
          </a:p>
          <a:p>
            <a:pPr marL="228600" indent="-228600">
              <a:buFont typeface="+mj-lt"/>
              <a:buAutoNum type="arabicPeriod"/>
            </a:pPr>
            <a:endParaRPr lang="en-GB" baseline="0" dirty="0" smtClean="0"/>
          </a:p>
          <a:p>
            <a:pPr marL="228600" indent="-228600">
              <a:buFont typeface="+mj-lt"/>
              <a:buAutoNum type="arabicPeriod"/>
            </a:pPr>
            <a:r>
              <a:rPr lang="en-GB" baseline="0" dirty="0" err="1" smtClean="0"/>
              <a:t>Forcit</a:t>
            </a:r>
            <a:r>
              <a:rPr lang="en-GB" baseline="0" dirty="0" smtClean="0"/>
              <a:t> </a:t>
            </a:r>
            <a:r>
              <a:rPr lang="en-GB" baseline="0" dirty="0" smtClean="0"/>
              <a:t>had taken several corrective actions, but these actions were inadequate due the simultaneous increase in production volumes</a:t>
            </a:r>
            <a:r>
              <a:rPr lang="en-GB" baseline="0" dirty="0" smtClean="0"/>
              <a:t>.</a:t>
            </a:r>
          </a:p>
          <a:p>
            <a:pPr marL="228600" indent="-228600">
              <a:buFont typeface="+mj-lt"/>
              <a:buAutoNum type="arabicPeriod"/>
            </a:pPr>
            <a:endParaRPr lang="en-GB" baseline="0" dirty="0" smtClean="0"/>
          </a:p>
          <a:p>
            <a:pPr marL="228600" indent="-228600">
              <a:buFont typeface="+mj-lt"/>
              <a:buAutoNum type="arabicPeriod"/>
            </a:pPr>
            <a:r>
              <a:rPr lang="en-GB" baseline="0" dirty="0" smtClean="0"/>
              <a:t>At </a:t>
            </a:r>
            <a:r>
              <a:rPr lang="en-GB" baseline="0" dirty="0" smtClean="0"/>
              <a:t>the time of the incident, the licence for a new warehouse area was under preparation at </a:t>
            </a:r>
            <a:r>
              <a:rPr lang="en-GB" baseline="0" dirty="0" err="1" smtClean="0"/>
              <a:t>Tukes</a:t>
            </a:r>
            <a:r>
              <a:rPr lang="en-GB" baseline="0" dirty="0" smtClean="0"/>
              <a:t>. </a:t>
            </a:r>
          </a:p>
          <a:p>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13</a:t>
            </a:fld>
            <a:endParaRPr lang="fi-FI"/>
          </a:p>
        </p:txBody>
      </p:sp>
    </p:spTree>
    <p:extLst>
      <p:ext uri="{BB962C8B-B14F-4D97-AF65-F5344CB8AC3E}">
        <p14:creationId xmlns:p14="http://schemas.microsoft.com/office/powerpoint/2010/main" val="332651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ED0742C3-3433-4533-9F2A-BF773061AEFB}" type="slidenum">
              <a:rPr lang="fi-FI" smtClean="0"/>
              <a:pPr/>
              <a:t>14</a:t>
            </a:fld>
            <a:endParaRPr lang="fi-FI"/>
          </a:p>
        </p:txBody>
      </p:sp>
    </p:spTree>
    <p:extLst>
      <p:ext uri="{BB962C8B-B14F-4D97-AF65-F5344CB8AC3E}">
        <p14:creationId xmlns:p14="http://schemas.microsoft.com/office/powerpoint/2010/main" val="393675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15</a:t>
            </a:fld>
            <a:endParaRPr lang="fi-FI"/>
          </a:p>
        </p:txBody>
      </p:sp>
    </p:spTree>
    <p:extLst>
      <p:ext uri="{BB962C8B-B14F-4D97-AF65-F5344CB8AC3E}">
        <p14:creationId xmlns:p14="http://schemas.microsoft.com/office/powerpoint/2010/main" val="349114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16</a:t>
            </a:fld>
            <a:endParaRPr lang="fi-FI"/>
          </a:p>
        </p:txBody>
      </p:sp>
    </p:spTree>
    <p:extLst>
      <p:ext uri="{BB962C8B-B14F-4D97-AF65-F5344CB8AC3E}">
        <p14:creationId xmlns:p14="http://schemas.microsoft.com/office/powerpoint/2010/main" val="269774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17</a:t>
            </a:fld>
            <a:endParaRPr lang="fi-FI"/>
          </a:p>
        </p:txBody>
      </p:sp>
    </p:spTree>
    <p:extLst>
      <p:ext uri="{BB962C8B-B14F-4D97-AF65-F5344CB8AC3E}">
        <p14:creationId xmlns:p14="http://schemas.microsoft.com/office/powerpoint/2010/main" val="269774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ED0742C3-3433-4533-9F2A-BF773061AEFB}" type="slidenum">
              <a:rPr lang="fi-FI" smtClean="0"/>
              <a:pPr/>
              <a:t>18</a:t>
            </a:fld>
            <a:endParaRPr lang="fi-FI"/>
          </a:p>
        </p:txBody>
      </p:sp>
    </p:spTree>
    <p:extLst>
      <p:ext uri="{BB962C8B-B14F-4D97-AF65-F5344CB8AC3E}">
        <p14:creationId xmlns:p14="http://schemas.microsoft.com/office/powerpoint/2010/main" val="529980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endParaRPr lang="en-GB" baseline="0" dirty="0" smtClean="0"/>
          </a:p>
        </p:txBody>
      </p:sp>
      <p:sp>
        <p:nvSpPr>
          <p:cNvPr id="4" name="Dian numeron paikkamerkki 3"/>
          <p:cNvSpPr>
            <a:spLocks noGrp="1"/>
          </p:cNvSpPr>
          <p:nvPr>
            <p:ph type="sldNum" sz="quarter" idx="10"/>
          </p:nvPr>
        </p:nvSpPr>
        <p:spPr/>
        <p:txBody>
          <a:bodyPr/>
          <a:lstStyle/>
          <a:p>
            <a:fld id="{ED0742C3-3433-4533-9F2A-BF773061AEFB}" type="slidenum">
              <a:rPr lang="fi-FI" smtClean="0"/>
              <a:pPr/>
              <a:t>19</a:t>
            </a:fld>
            <a:endParaRPr lang="fi-FI"/>
          </a:p>
        </p:txBody>
      </p:sp>
    </p:spTree>
    <p:extLst>
      <p:ext uri="{BB962C8B-B14F-4D97-AF65-F5344CB8AC3E}">
        <p14:creationId xmlns:p14="http://schemas.microsoft.com/office/powerpoint/2010/main" val="157371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ED0742C3-3433-4533-9F2A-BF773061AEFB}" type="slidenum">
              <a:rPr lang="fi-FI" smtClean="0"/>
              <a:pPr/>
              <a:t>3</a:t>
            </a:fld>
            <a:endParaRPr lang="fi-FI"/>
          </a:p>
        </p:txBody>
      </p:sp>
    </p:spTree>
    <p:extLst>
      <p:ext uri="{BB962C8B-B14F-4D97-AF65-F5344CB8AC3E}">
        <p14:creationId xmlns:p14="http://schemas.microsoft.com/office/powerpoint/2010/main" val="393675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92500" lnSpcReduction="20000"/>
          </a:bodyPr>
          <a:lstStyle/>
          <a:p>
            <a:pPr marL="228600" indent="-228600">
              <a:buFont typeface="+mj-lt"/>
              <a:buAutoNum type="arabicPeriod"/>
            </a:pPr>
            <a:r>
              <a:rPr lang="en-GB" dirty="0" smtClean="0"/>
              <a:t>The </a:t>
            </a:r>
            <a:r>
              <a:rPr lang="en-GB" dirty="0" smtClean="0"/>
              <a:t>major accident</a:t>
            </a:r>
            <a:r>
              <a:rPr lang="en-GB" baseline="0" dirty="0" smtClean="0"/>
              <a:t> risk </a:t>
            </a:r>
            <a:r>
              <a:rPr lang="en-GB" baseline="0" dirty="0" smtClean="0">
                <a:solidFill>
                  <a:schemeClr val="tx1"/>
                </a:solidFill>
              </a:rPr>
              <a:t>occurred at the </a:t>
            </a:r>
            <a:r>
              <a:rPr lang="en-GB" baseline="0" dirty="0" err="1" smtClean="0">
                <a:solidFill>
                  <a:schemeClr val="tx1"/>
                </a:solidFill>
              </a:rPr>
              <a:t>Vihtavuori</a:t>
            </a:r>
            <a:r>
              <a:rPr lang="en-GB" baseline="0" dirty="0" smtClean="0">
                <a:solidFill>
                  <a:schemeClr val="tx1"/>
                </a:solidFill>
              </a:rPr>
              <a:t> plant </a:t>
            </a:r>
            <a:r>
              <a:rPr lang="en-GB" baseline="0" dirty="0" smtClean="0"/>
              <a:t>when a waste container started to give off steam next to an explosives warehouse. At that time, there were 40 tonnes of explosives in the warehouse. At the beginning of the rescue procedure, the exact number of waste containers was unknown.</a:t>
            </a:r>
          </a:p>
          <a:p>
            <a:pPr marL="228600" indent="-228600">
              <a:buFont typeface="+mj-lt"/>
              <a:buAutoNum type="arabicPeriod"/>
            </a:pPr>
            <a:endParaRPr lang="en-GB" dirty="0" smtClean="0"/>
          </a:p>
          <a:p>
            <a:pPr marL="228600" indent="-228600">
              <a:buFont typeface="+mj-lt"/>
              <a:buAutoNum type="arabicPeriod"/>
            </a:pPr>
            <a:r>
              <a:rPr lang="en-GB" dirty="0" smtClean="0"/>
              <a:t>The </a:t>
            </a:r>
            <a:r>
              <a:rPr lang="en-GB" dirty="0" smtClean="0"/>
              <a:t>exact number of waste containers was later calculated when the warehouse area</a:t>
            </a:r>
            <a:r>
              <a:rPr lang="en-GB" baseline="0" dirty="0" smtClean="0"/>
              <a:t> was being filmed by a helicopter camera.</a:t>
            </a:r>
          </a:p>
          <a:p>
            <a:pPr marL="228600" indent="-228600">
              <a:buFont typeface="+mj-lt"/>
              <a:buAutoNum type="arabicPeriod"/>
            </a:pPr>
            <a:endParaRPr lang="en-GB" dirty="0"/>
          </a:p>
          <a:p>
            <a:pPr marL="228600" indent="-228600">
              <a:buFont typeface="+mj-lt"/>
              <a:buAutoNum type="arabicPeriod"/>
            </a:pPr>
            <a:r>
              <a:rPr lang="en-GB" baseline="0" dirty="0" smtClean="0"/>
              <a:t>An </a:t>
            </a:r>
            <a:r>
              <a:rPr lang="en-GB" baseline="0" dirty="0" smtClean="0"/>
              <a:t>explosion had occurred previously in a waste container in the disposal area, and a waste container in a production building had gone on fire just a few months before the event. In both cases there had been an unidentified substance in the containers, and based on these incidents, it was realized that a reaction might accelerate rapidly. There was a danger that the container would burst into flames or explode, so it was regarded as unsafe for the rescue crew to approach the warehouse area.</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 </a:t>
            </a:r>
            <a:r>
              <a:rPr lang="en-GB" baseline="0" dirty="0" smtClean="0"/>
              <a:t>major accident risk was caused by a lack of knowledge concerning the contents of the container and the reaction process. The major risk scenario was that the container would either explode or go on fire, and that the effects would spread to the 200 containers and explosives in the warehouse. At the time of the incident, the total amount of explosives was estimated to be about 140 tonnes. The warehouse is licensed to store 80 tonnes of explosives.</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There </a:t>
            </a:r>
            <a:r>
              <a:rPr lang="en-GB" baseline="0" dirty="0" smtClean="0"/>
              <a:t>is no licence covering the storage of waste containers in the warehouse yard. Waste containers are not taken into account in either risk scenarios or emergency plans. From the rescue operation point of view, it is essential to know the type and quantity of  chemicals and explosives stored inside a particular container.</a:t>
            </a:r>
          </a:p>
          <a:p>
            <a:pPr marL="228600" indent="-228600">
              <a:buFont typeface="+mj-lt"/>
              <a:buAutoNum type="arabicPeriod"/>
            </a:pPr>
            <a:endParaRPr lang="en-GB" baseline="0" dirty="0" smtClean="0"/>
          </a:p>
          <a:p>
            <a:pPr marL="228600" indent="-228600">
              <a:buFont typeface="+mj-lt"/>
              <a:buAutoNum type="arabicPeriod"/>
            </a:pPr>
            <a:r>
              <a:rPr lang="en-GB" baseline="0" dirty="0" smtClean="0"/>
              <a:t>At </a:t>
            </a:r>
            <a:r>
              <a:rPr lang="en-GB" baseline="0" dirty="0" smtClean="0"/>
              <a:t>the request of the rescue services at the time of the event, the </a:t>
            </a:r>
            <a:r>
              <a:rPr lang="en-GB" baseline="0" dirty="0" err="1" smtClean="0"/>
              <a:t>Forcit</a:t>
            </a:r>
            <a:r>
              <a:rPr lang="en-GB" baseline="0" dirty="0" smtClean="0"/>
              <a:t> expert assessed what might have happened in the worst-case scenario (i.e. an explosion involving all the waste containers and the contents of warehouse). The probability that everything would explode was regarded as highly unlikely, but at the time of the incident, it could not be completely ruled out. </a:t>
            </a:r>
          </a:p>
          <a:p>
            <a:pPr marL="228600" indent="-228600">
              <a:buFont typeface="+mj-lt"/>
              <a:buAutoNum type="arabicPeriod"/>
            </a:pPr>
            <a:endParaRPr lang="en-GB" baseline="0" dirty="0" smtClean="0"/>
          </a:p>
          <a:p>
            <a:pPr marL="228600" indent="-228600">
              <a:buFont typeface="+mj-lt"/>
              <a:buAutoNum type="arabicPeriod"/>
            </a:pPr>
            <a:r>
              <a:rPr lang="en-GB" baseline="0" dirty="0" smtClean="0"/>
              <a:t>As </a:t>
            </a:r>
            <a:r>
              <a:rPr lang="en-GB" baseline="0" dirty="0" smtClean="0"/>
              <a:t>an explosion could not be completely ruled out, the rescue services decided to evacuate all the inhabitants in the area before they attempted to move the container and cool down the interior. </a:t>
            </a:r>
          </a:p>
        </p:txBody>
      </p:sp>
      <p:sp>
        <p:nvSpPr>
          <p:cNvPr id="4" name="Dian numeron paikkamerkki 3"/>
          <p:cNvSpPr>
            <a:spLocks noGrp="1"/>
          </p:cNvSpPr>
          <p:nvPr>
            <p:ph type="sldNum" sz="quarter" idx="10"/>
          </p:nvPr>
        </p:nvSpPr>
        <p:spPr/>
        <p:txBody>
          <a:bodyPr/>
          <a:lstStyle/>
          <a:p>
            <a:fld id="{ED0742C3-3433-4533-9F2A-BF773061AEFB}" type="slidenum">
              <a:rPr lang="fi-FI" smtClean="0"/>
              <a:pPr/>
              <a:t>4</a:t>
            </a:fld>
            <a:endParaRPr lang="fi-FI"/>
          </a:p>
        </p:txBody>
      </p:sp>
    </p:spTree>
    <p:extLst>
      <p:ext uri="{BB962C8B-B14F-4D97-AF65-F5344CB8AC3E}">
        <p14:creationId xmlns:p14="http://schemas.microsoft.com/office/powerpoint/2010/main" val="383540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Font typeface="+mj-lt"/>
              <a:buAutoNum type="arabicPeriod"/>
            </a:pPr>
            <a:r>
              <a:rPr lang="en-GB" baseline="0" dirty="0" smtClean="0"/>
              <a:t>At </a:t>
            </a:r>
            <a:r>
              <a:rPr lang="en-GB" baseline="0" dirty="0" smtClean="0"/>
              <a:t>the time of the event, </a:t>
            </a:r>
            <a:r>
              <a:rPr lang="en-GB" baseline="0" dirty="0" err="1" smtClean="0"/>
              <a:t>Forcit</a:t>
            </a:r>
            <a:r>
              <a:rPr lang="en-GB" baseline="0" dirty="0" smtClean="0"/>
              <a:t> estimated that the potential effects of the accident could have extended to a radius of about 1300 metres from the explosives warehouse. At this distance, hearing injuries would no longer be likely, but other damage could occur   such as windows being broken.</a:t>
            </a:r>
          </a:p>
          <a:p>
            <a:pPr marL="228600" indent="-228600">
              <a:buFont typeface="+mj-lt"/>
              <a:buAutoNum type="arabicPeriod"/>
            </a:pPr>
            <a:endParaRPr lang="en-GB" baseline="0" dirty="0" smtClean="0"/>
          </a:p>
          <a:p>
            <a:pPr marL="228600" indent="-228600">
              <a:buFont typeface="+mj-lt"/>
              <a:buAutoNum type="arabicPeriod"/>
            </a:pPr>
            <a:r>
              <a:rPr lang="en-GB" baseline="0" dirty="0" smtClean="0"/>
              <a:t>To </a:t>
            </a:r>
            <a:r>
              <a:rPr lang="en-GB" baseline="0" dirty="0" smtClean="0"/>
              <a:t>safeguard all inhabitants, the rescue services extended the evacuation decision to cover all 2000 residents in </a:t>
            </a:r>
            <a:r>
              <a:rPr lang="en-GB" baseline="0" dirty="0" err="1" smtClean="0"/>
              <a:t>Vihtavuori</a:t>
            </a:r>
            <a:r>
              <a:rPr lang="en-GB" baseline="0" dirty="0" smtClean="0"/>
              <a:t> Village. In practice, 450 people were evacuated; the rest left voluntarily, or they were assumed to be away from home.</a:t>
            </a:r>
          </a:p>
          <a:p>
            <a:pPr marL="228600" indent="-228600">
              <a:buFont typeface="+mj-lt"/>
              <a:buAutoNum type="arabicPeriod"/>
            </a:pPr>
            <a:endParaRPr lang="en-GB" baseline="0" dirty="0" smtClean="0"/>
          </a:p>
          <a:p>
            <a:pPr marL="228600" indent="-228600">
              <a:buFont typeface="+mj-lt"/>
              <a:buAutoNum type="arabicPeriod"/>
            </a:pPr>
            <a:r>
              <a:rPr lang="en-GB" dirty="0" smtClean="0"/>
              <a:t>Due </a:t>
            </a:r>
            <a:r>
              <a:rPr lang="en-GB" dirty="0" smtClean="0"/>
              <a:t>to the</a:t>
            </a:r>
            <a:r>
              <a:rPr lang="en-GB" baseline="0" dirty="0" smtClean="0"/>
              <a:t> major accident risk and the wide evacuation operation, </a:t>
            </a:r>
            <a:r>
              <a:rPr lang="en-GB" baseline="0" dirty="0" err="1" smtClean="0"/>
              <a:t>Tukes</a:t>
            </a:r>
            <a:r>
              <a:rPr lang="en-GB" baseline="0" dirty="0" smtClean="0"/>
              <a:t> decided right away on 10 July to establish an investigation group to investigate the causes of the incident and to make recommendations for improving safety.</a:t>
            </a:r>
            <a:endParaRPr lang="en-GB" dirty="0" smtClean="0"/>
          </a:p>
          <a:p>
            <a:pPr marL="228600" indent="-228600">
              <a:buFont typeface="+mj-lt"/>
              <a:buAutoNum type="arabicPeriod"/>
            </a:pP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5</a:t>
            </a:fld>
            <a:endParaRPr lang="fi-FI"/>
          </a:p>
        </p:txBody>
      </p:sp>
    </p:spTree>
    <p:extLst>
      <p:ext uri="{BB962C8B-B14F-4D97-AF65-F5344CB8AC3E}">
        <p14:creationId xmlns:p14="http://schemas.microsoft.com/office/powerpoint/2010/main" val="392650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6</a:t>
            </a:fld>
            <a:endParaRPr lang="fi-FI"/>
          </a:p>
        </p:txBody>
      </p:sp>
    </p:spTree>
    <p:extLst>
      <p:ext uri="{BB962C8B-B14F-4D97-AF65-F5344CB8AC3E}">
        <p14:creationId xmlns:p14="http://schemas.microsoft.com/office/powerpoint/2010/main" val="393675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25538" y="611188"/>
            <a:ext cx="4572000" cy="3429000"/>
          </a:xfrm>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ED0742C3-3433-4533-9F2A-BF773061AEFB}" type="slidenum">
              <a:rPr lang="fi-FI" smtClean="0"/>
              <a:pPr/>
              <a:t>7</a:t>
            </a:fld>
            <a:endParaRPr lang="fi-FI"/>
          </a:p>
        </p:txBody>
      </p:sp>
    </p:spTree>
    <p:extLst>
      <p:ext uri="{BB962C8B-B14F-4D97-AF65-F5344CB8AC3E}">
        <p14:creationId xmlns:p14="http://schemas.microsoft.com/office/powerpoint/2010/main" val="386078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ED0742C3-3433-4533-9F2A-BF773061AEFB}" type="slidenum">
              <a:rPr lang="fi-FI" smtClean="0"/>
              <a:pPr/>
              <a:t>8</a:t>
            </a:fld>
            <a:endParaRPr lang="fi-FI"/>
          </a:p>
        </p:txBody>
      </p:sp>
    </p:spTree>
    <p:extLst>
      <p:ext uri="{BB962C8B-B14F-4D97-AF65-F5344CB8AC3E}">
        <p14:creationId xmlns:p14="http://schemas.microsoft.com/office/powerpoint/2010/main" val="393675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Font typeface="+mj-lt"/>
              <a:buAutoNum type="arabicPeriod"/>
            </a:pPr>
            <a:r>
              <a:rPr lang="en-GB" baseline="0" dirty="0" smtClean="0"/>
              <a:t>The </a:t>
            </a:r>
            <a:r>
              <a:rPr lang="en-GB" baseline="0" dirty="0" smtClean="0"/>
              <a:t>first task in the investigation was to find out what was inside the steaming container and what caused the reaction.</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 </a:t>
            </a:r>
            <a:r>
              <a:rPr lang="en-GB" baseline="0" dirty="0" smtClean="0"/>
              <a:t>picture on the left shows the level of the contents. The emulsion waste container should only contain liquid material. However, as can be seen in the picture, about one third of the container held rock material.</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 </a:t>
            </a:r>
            <a:r>
              <a:rPr lang="en-GB" baseline="0" dirty="0" smtClean="0"/>
              <a:t>picture on the right shows that the container reached a high temperature. The steaming IBC container had melted in the right-hand corner and the area around the tap was damaged.</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 </a:t>
            </a:r>
            <a:r>
              <a:rPr lang="en-GB" baseline="0" dirty="0" smtClean="0"/>
              <a:t>following slides show the contents of the container more clearly.</a:t>
            </a: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9</a:t>
            </a:fld>
            <a:endParaRPr lang="fi-FI"/>
          </a:p>
        </p:txBody>
      </p:sp>
    </p:spTree>
    <p:extLst>
      <p:ext uri="{BB962C8B-B14F-4D97-AF65-F5344CB8AC3E}">
        <p14:creationId xmlns:p14="http://schemas.microsoft.com/office/powerpoint/2010/main" val="353905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77500" lnSpcReduction="20000"/>
          </a:bodyPr>
          <a:lstStyle/>
          <a:p>
            <a:pPr marL="228600" indent="-228600">
              <a:buFont typeface="+mj-lt"/>
              <a:buAutoNum type="arabicPeriod"/>
            </a:pPr>
            <a:r>
              <a:rPr lang="en-GB" dirty="0" err="1" smtClean="0"/>
              <a:t>Tutkinnassa</a:t>
            </a:r>
            <a:r>
              <a:rPr lang="en-GB" dirty="0" smtClean="0"/>
              <a:t> </a:t>
            </a:r>
            <a:r>
              <a:rPr lang="en-GB" dirty="0" err="1" smtClean="0"/>
              <a:t>selvisi</a:t>
            </a:r>
            <a:r>
              <a:rPr lang="en-GB" dirty="0" smtClean="0"/>
              <a:t>,</a:t>
            </a:r>
            <a:r>
              <a:rPr lang="en-GB" baseline="0" dirty="0" smtClean="0"/>
              <a:t> </a:t>
            </a:r>
            <a:r>
              <a:rPr lang="en-GB" baseline="0" dirty="0" err="1" smtClean="0"/>
              <a:t>että</a:t>
            </a:r>
            <a:r>
              <a:rPr lang="en-GB" baseline="0" dirty="0" smtClean="0"/>
              <a:t> </a:t>
            </a:r>
            <a:r>
              <a:rPr lang="en-GB" baseline="0" dirty="0" err="1" smtClean="0"/>
              <a:t>p</a:t>
            </a:r>
            <a:r>
              <a:rPr lang="en-GB" dirty="0" err="1" smtClean="0"/>
              <a:t>akkauksessa</a:t>
            </a:r>
            <a:r>
              <a:rPr lang="en-GB" baseline="0" dirty="0" smtClean="0"/>
              <a:t> </a:t>
            </a:r>
            <a:r>
              <a:rPr lang="en-GB" baseline="0" dirty="0" err="1" smtClean="0"/>
              <a:t>oli</a:t>
            </a:r>
            <a:r>
              <a:rPr lang="en-GB" baseline="0" dirty="0" smtClean="0"/>
              <a:t> </a:t>
            </a:r>
            <a:r>
              <a:rPr lang="en-GB" baseline="0" dirty="0" err="1" smtClean="0"/>
              <a:t>herkistetyn</a:t>
            </a:r>
            <a:r>
              <a:rPr lang="en-GB" baseline="0" dirty="0" smtClean="0"/>
              <a:t> </a:t>
            </a:r>
            <a:r>
              <a:rPr lang="en-GB" baseline="0" dirty="0" err="1" smtClean="0"/>
              <a:t>emulsioräjähteen</a:t>
            </a:r>
            <a:r>
              <a:rPr lang="en-GB" baseline="0" dirty="0" smtClean="0"/>
              <a:t> </a:t>
            </a:r>
            <a:r>
              <a:rPr lang="en-GB" baseline="0" dirty="0" err="1" smtClean="0"/>
              <a:t>ja</a:t>
            </a:r>
            <a:r>
              <a:rPr lang="en-GB" baseline="0" dirty="0" smtClean="0"/>
              <a:t> </a:t>
            </a:r>
            <a:r>
              <a:rPr lang="en-GB" baseline="0" dirty="0" err="1" smtClean="0"/>
              <a:t>kiviaineksen</a:t>
            </a:r>
            <a:r>
              <a:rPr lang="en-GB" baseline="0" dirty="0" smtClean="0"/>
              <a:t> </a:t>
            </a:r>
            <a:r>
              <a:rPr lang="en-GB" baseline="0" dirty="0" err="1" smtClean="0"/>
              <a:t>seosta</a:t>
            </a:r>
            <a:r>
              <a:rPr lang="en-GB" baseline="0" dirty="0" smtClean="0"/>
              <a:t>. </a:t>
            </a:r>
            <a:r>
              <a:rPr lang="en-GB" baseline="0" dirty="0" err="1" smtClean="0"/>
              <a:t>Pakkauksessa</a:t>
            </a:r>
            <a:r>
              <a:rPr lang="en-GB" baseline="0" dirty="0" smtClean="0"/>
              <a:t> </a:t>
            </a:r>
            <a:r>
              <a:rPr lang="en-GB" baseline="0" dirty="0" err="1" smtClean="0"/>
              <a:t>tapahtunut</a:t>
            </a:r>
            <a:r>
              <a:rPr lang="en-GB" baseline="0" dirty="0" smtClean="0"/>
              <a:t> </a:t>
            </a:r>
            <a:r>
              <a:rPr lang="en-GB" baseline="0" dirty="0" err="1" smtClean="0"/>
              <a:t>reaktio</a:t>
            </a:r>
            <a:r>
              <a:rPr lang="en-GB" baseline="0" dirty="0" smtClean="0"/>
              <a:t> </a:t>
            </a:r>
            <a:r>
              <a:rPr lang="en-GB" baseline="0" dirty="0" err="1" smtClean="0"/>
              <a:t>johtuu</a:t>
            </a:r>
            <a:r>
              <a:rPr lang="en-GB" baseline="0" dirty="0" smtClean="0"/>
              <a:t> </a:t>
            </a:r>
            <a:r>
              <a:rPr lang="en-GB" baseline="0" dirty="0" err="1" smtClean="0"/>
              <a:t>emulsioräjähteessä</a:t>
            </a:r>
            <a:r>
              <a:rPr lang="en-GB" baseline="0" dirty="0" smtClean="0"/>
              <a:t> </a:t>
            </a:r>
            <a:r>
              <a:rPr lang="en-GB" baseline="0" dirty="0" err="1" smtClean="0"/>
              <a:t>olevan</a:t>
            </a:r>
            <a:r>
              <a:rPr lang="en-GB" baseline="0" dirty="0" smtClean="0"/>
              <a:t> </a:t>
            </a:r>
            <a:r>
              <a:rPr lang="en-GB" baseline="0" dirty="0" err="1" smtClean="0"/>
              <a:t>ammoniumnitraatin</a:t>
            </a:r>
            <a:r>
              <a:rPr lang="en-GB" baseline="0" dirty="0" smtClean="0"/>
              <a:t> </a:t>
            </a:r>
            <a:r>
              <a:rPr lang="en-GB" baseline="0" dirty="0" err="1" smtClean="0"/>
              <a:t>ja</a:t>
            </a:r>
            <a:r>
              <a:rPr lang="en-GB" baseline="0" dirty="0" smtClean="0"/>
              <a:t> </a:t>
            </a:r>
            <a:r>
              <a:rPr lang="en-GB" baseline="0" dirty="0" err="1" smtClean="0"/>
              <a:t>kiviaineksessa</a:t>
            </a:r>
            <a:r>
              <a:rPr lang="en-GB" baseline="0" dirty="0" smtClean="0"/>
              <a:t> </a:t>
            </a:r>
            <a:r>
              <a:rPr lang="en-GB" baseline="0" dirty="0" err="1" smtClean="0"/>
              <a:t>olevan</a:t>
            </a:r>
            <a:r>
              <a:rPr lang="en-GB" baseline="0" dirty="0" smtClean="0"/>
              <a:t> </a:t>
            </a:r>
            <a:r>
              <a:rPr lang="en-GB" baseline="0" dirty="0" err="1" smtClean="0"/>
              <a:t>pyriitin</a:t>
            </a:r>
            <a:r>
              <a:rPr lang="en-GB" baseline="0" dirty="0" smtClean="0"/>
              <a:t> (</a:t>
            </a:r>
            <a:r>
              <a:rPr lang="en-GB" baseline="0" dirty="0" err="1" smtClean="0"/>
              <a:t>rauta</a:t>
            </a:r>
            <a:r>
              <a:rPr lang="en-GB" baseline="0" dirty="0" smtClean="0"/>
              <a:t> </a:t>
            </a:r>
            <a:r>
              <a:rPr lang="en-GB" baseline="0" dirty="0" err="1" smtClean="0"/>
              <a:t>ja</a:t>
            </a:r>
            <a:r>
              <a:rPr lang="en-GB" baseline="0" dirty="0" smtClean="0"/>
              <a:t> </a:t>
            </a:r>
            <a:r>
              <a:rPr lang="en-GB" baseline="0" dirty="0" err="1" smtClean="0"/>
              <a:t>kuparisulfidien</a:t>
            </a:r>
            <a:r>
              <a:rPr lang="en-GB" baseline="0" dirty="0" smtClean="0"/>
              <a:t>) </a:t>
            </a:r>
            <a:r>
              <a:rPr lang="en-GB" baseline="0" dirty="0" err="1" smtClean="0"/>
              <a:t>välisest</a:t>
            </a:r>
            <a:r>
              <a:rPr lang="en-GB" baseline="0" dirty="0" smtClean="0"/>
              <a:t> </a:t>
            </a:r>
            <a:r>
              <a:rPr lang="en-GB" baseline="0" dirty="0" err="1" smtClean="0"/>
              <a:t>reaktiosta</a:t>
            </a:r>
            <a:r>
              <a:rPr lang="en-GB" baseline="0" dirty="0" smtClean="0"/>
              <a:t>, </a:t>
            </a:r>
            <a:r>
              <a:rPr lang="en-GB" baseline="0" dirty="0" err="1" smtClean="0"/>
              <a:t>joka</a:t>
            </a:r>
            <a:r>
              <a:rPr lang="en-GB" baseline="0" dirty="0" smtClean="0"/>
              <a:t> </a:t>
            </a:r>
            <a:r>
              <a:rPr lang="en-GB" baseline="0" dirty="0" err="1" smtClean="0"/>
              <a:t>voi</a:t>
            </a:r>
            <a:r>
              <a:rPr lang="en-GB" baseline="0" dirty="0" smtClean="0"/>
              <a:t> </a:t>
            </a:r>
            <a:r>
              <a:rPr lang="en-GB" baseline="0" dirty="0" err="1" smtClean="0"/>
              <a:t>lopulta</a:t>
            </a:r>
            <a:r>
              <a:rPr lang="en-GB" baseline="0" dirty="0" smtClean="0"/>
              <a:t> </a:t>
            </a:r>
            <a:r>
              <a:rPr lang="en-GB" baseline="0" dirty="0" err="1" smtClean="0"/>
              <a:t>johtaa</a:t>
            </a:r>
            <a:r>
              <a:rPr lang="en-GB" baseline="0" dirty="0" smtClean="0"/>
              <a:t> </a:t>
            </a:r>
            <a:r>
              <a:rPr lang="en-GB" baseline="0" dirty="0" err="1" smtClean="0"/>
              <a:t>ammoniumnitraatin</a:t>
            </a:r>
            <a:r>
              <a:rPr lang="en-GB" baseline="0" dirty="0" smtClean="0"/>
              <a:t> </a:t>
            </a:r>
            <a:r>
              <a:rPr lang="en-GB" baseline="0" dirty="0" err="1" smtClean="0"/>
              <a:t>nopeaan</a:t>
            </a:r>
            <a:r>
              <a:rPr lang="en-GB" baseline="0" dirty="0" smtClean="0"/>
              <a:t> </a:t>
            </a:r>
            <a:r>
              <a:rPr lang="en-GB" baseline="0" dirty="0" err="1" smtClean="0"/>
              <a:t>hajoamiseen</a:t>
            </a:r>
            <a:r>
              <a:rPr lang="en-GB" baseline="0" dirty="0" smtClean="0"/>
              <a:t> tai </a:t>
            </a:r>
            <a:r>
              <a:rPr lang="en-GB" baseline="0" dirty="0" err="1" smtClean="0"/>
              <a:t>mahdolliseen</a:t>
            </a:r>
            <a:r>
              <a:rPr lang="en-GB" baseline="0" dirty="0" smtClean="0"/>
              <a:t> </a:t>
            </a:r>
            <a:r>
              <a:rPr lang="en-GB" baseline="0" dirty="0" err="1" smtClean="0"/>
              <a:t>räjähdykseen</a:t>
            </a:r>
            <a:r>
              <a:rPr lang="en-GB" baseline="0" dirty="0" smtClean="0"/>
              <a:t>.</a:t>
            </a:r>
          </a:p>
          <a:p>
            <a:pPr marL="228600" indent="-228600">
              <a:buFont typeface="+mj-lt"/>
              <a:buAutoNum type="arabicPeriod"/>
            </a:pPr>
            <a:r>
              <a:rPr lang="en-GB" b="0" baseline="0" dirty="0" smtClean="0">
                <a:solidFill>
                  <a:schemeClr val="tx1"/>
                </a:solidFill>
              </a:rPr>
              <a:t>According to the investigation findings, the container held a mixture of sensitized emulsion explosives and rock material. The ammonium nitrate in the emulsion explosives reacted with the pyrite in the rock material. Such a reaction is known to eventually lead to the fast decomposition or possible explosion of ammonium nitrate</a:t>
            </a:r>
            <a:r>
              <a:rPr lang="en-GB" b="1" baseline="0" dirty="0" smtClean="0">
                <a:solidFill>
                  <a:schemeClr val="tx1"/>
                </a:solidFill>
              </a:rPr>
              <a:t>.</a:t>
            </a:r>
          </a:p>
          <a:p>
            <a:pPr marL="228600" indent="-228600">
              <a:buFont typeface="+mj-lt"/>
              <a:buAutoNum type="arabicPeriod"/>
            </a:pPr>
            <a:endParaRPr lang="en-GB" b="1" baseline="0" dirty="0" smtClean="0">
              <a:solidFill>
                <a:srgbClr val="FF0000"/>
              </a:solidFill>
            </a:endParaRPr>
          </a:p>
          <a:p>
            <a:pPr marL="228600" indent="-228600">
              <a:buFont typeface="+mj-lt"/>
              <a:buAutoNum type="arabicPeriod"/>
            </a:pPr>
            <a:r>
              <a:rPr lang="en-GB" baseline="0" dirty="0" err="1" smtClean="0"/>
              <a:t>Tämä</a:t>
            </a:r>
            <a:r>
              <a:rPr lang="en-GB" baseline="0" dirty="0" smtClean="0"/>
              <a:t> </a:t>
            </a:r>
            <a:r>
              <a:rPr lang="en-GB" baseline="0" dirty="0" err="1" smtClean="0"/>
              <a:t>reaktiomahdollisuus</a:t>
            </a:r>
            <a:r>
              <a:rPr lang="en-GB" baseline="0" dirty="0" smtClean="0"/>
              <a:t> on </a:t>
            </a:r>
            <a:r>
              <a:rPr lang="en-GB" baseline="0" dirty="0" err="1" smtClean="0"/>
              <a:t>teoriassa</a:t>
            </a:r>
            <a:r>
              <a:rPr lang="en-GB" baseline="0" dirty="0" smtClean="0"/>
              <a:t> </a:t>
            </a:r>
            <a:r>
              <a:rPr lang="en-GB" baseline="0" dirty="0" err="1" smtClean="0"/>
              <a:t>tunnettu</a:t>
            </a:r>
            <a:r>
              <a:rPr lang="en-GB" baseline="0" dirty="0" smtClean="0"/>
              <a:t>. </a:t>
            </a:r>
            <a:r>
              <a:rPr lang="en-GB" baseline="0" dirty="0" err="1" smtClean="0"/>
              <a:t>Forcit</a:t>
            </a:r>
            <a:r>
              <a:rPr lang="en-GB" baseline="0" dirty="0" smtClean="0"/>
              <a:t> </a:t>
            </a:r>
            <a:r>
              <a:rPr lang="en-GB" baseline="0" dirty="0" err="1" smtClean="0"/>
              <a:t>ja</a:t>
            </a:r>
            <a:r>
              <a:rPr lang="en-GB" baseline="0" dirty="0" smtClean="0"/>
              <a:t> </a:t>
            </a:r>
            <a:r>
              <a:rPr lang="en-GB" baseline="0" dirty="0" err="1" smtClean="0"/>
              <a:t>Pyhäsalmen</a:t>
            </a:r>
            <a:r>
              <a:rPr lang="en-GB" baseline="0" dirty="0" smtClean="0"/>
              <a:t> </a:t>
            </a:r>
            <a:r>
              <a:rPr lang="en-GB" baseline="0" dirty="0" err="1" smtClean="0"/>
              <a:t>kaivos</a:t>
            </a:r>
            <a:r>
              <a:rPr lang="en-GB" baseline="0" dirty="0" smtClean="0"/>
              <a:t> </a:t>
            </a:r>
            <a:r>
              <a:rPr lang="en-GB" baseline="0" dirty="0" err="1" smtClean="0"/>
              <a:t>olivat</a:t>
            </a:r>
            <a:r>
              <a:rPr lang="en-GB" baseline="0" dirty="0" smtClean="0"/>
              <a:t> </a:t>
            </a:r>
            <a:r>
              <a:rPr lang="en-GB" baseline="0" dirty="0" err="1" smtClean="0"/>
              <a:t>selvittäneet</a:t>
            </a:r>
            <a:r>
              <a:rPr lang="en-GB" baseline="0" dirty="0" smtClean="0"/>
              <a:t> </a:t>
            </a:r>
            <a:r>
              <a:rPr lang="en-GB" baseline="0" dirty="0" err="1" smtClean="0"/>
              <a:t>reaktion</a:t>
            </a:r>
            <a:r>
              <a:rPr lang="en-GB" baseline="0" dirty="0" smtClean="0"/>
              <a:t> </a:t>
            </a:r>
            <a:r>
              <a:rPr lang="en-GB" baseline="0" dirty="0" err="1" smtClean="0"/>
              <a:t>mahdollisuutta</a:t>
            </a:r>
            <a:r>
              <a:rPr lang="en-GB" baseline="0" dirty="0" smtClean="0"/>
              <a:t> </a:t>
            </a:r>
            <a:r>
              <a:rPr lang="en-GB" baseline="0" dirty="0" err="1" smtClean="0"/>
              <a:t>Pyhäsalmen</a:t>
            </a:r>
            <a:r>
              <a:rPr lang="en-GB" baseline="0" dirty="0" smtClean="0"/>
              <a:t> </a:t>
            </a:r>
            <a:r>
              <a:rPr lang="en-GB" baseline="0" dirty="0" err="1" smtClean="0"/>
              <a:t>kiviaineksella</a:t>
            </a:r>
            <a:r>
              <a:rPr lang="en-GB" baseline="0" dirty="0" smtClean="0"/>
              <a:t>, </a:t>
            </a:r>
            <a:r>
              <a:rPr lang="en-GB" baseline="0" dirty="0" err="1" smtClean="0"/>
              <a:t>mutta</a:t>
            </a:r>
            <a:r>
              <a:rPr lang="en-GB" baseline="0" dirty="0" smtClean="0"/>
              <a:t> </a:t>
            </a:r>
            <a:r>
              <a:rPr lang="en-GB" baseline="0" dirty="0" err="1" smtClean="0"/>
              <a:t>näissä</a:t>
            </a:r>
            <a:r>
              <a:rPr lang="en-GB" baseline="0" dirty="0" smtClean="0"/>
              <a:t> </a:t>
            </a:r>
            <a:r>
              <a:rPr lang="en-GB" baseline="0" dirty="0" err="1" smtClean="0"/>
              <a:t>kokeissa</a:t>
            </a:r>
            <a:r>
              <a:rPr lang="en-GB" baseline="0" dirty="0" smtClean="0"/>
              <a:t> </a:t>
            </a:r>
            <a:r>
              <a:rPr lang="en-GB" baseline="0" dirty="0" err="1" smtClean="0"/>
              <a:t>ei</a:t>
            </a:r>
            <a:r>
              <a:rPr lang="en-GB" baseline="0" dirty="0" smtClean="0"/>
              <a:t> </a:t>
            </a:r>
            <a:r>
              <a:rPr lang="en-GB" baseline="0" dirty="0" err="1" smtClean="0"/>
              <a:t>ollut</a:t>
            </a:r>
            <a:r>
              <a:rPr lang="en-GB" baseline="0" dirty="0" smtClean="0"/>
              <a:t> </a:t>
            </a:r>
            <a:r>
              <a:rPr lang="en-GB" baseline="0" dirty="0" err="1" smtClean="0"/>
              <a:t>ilmennyt</a:t>
            </a:r>
            <a:r>
              <a:rPr lang="en-GB" baseline="0" dirty="0" smtClean="0"/>
              <a:t> </a:t>
            </a:r>
            <a:r>
              <a:rPr lang="en-GB" baseline="0" dirty="0" err="1" smtClean="0"/>
              <a:t>mitään</a:t>
            </a:r>
            <a:r>
              <a:rPr lang="en-GB" baseline="0" dirty="0" smtClean="0"/>
              <a:t>. </a:t>
            </a:r>
            <a:r>
              <a:rPr lang="en-GB" baseline="0" dirty="0" err="1" smtClean="0"/>
              <a:t>Kokeet</a:t>
            </a:r>
            <a:r>
              <a:rPr lang="en-GB" baseline="0" dirty="0" smtClean="0"/>
              <a:t> </a:t>
            </a:r>
            <a:r>
              <a:rPr lang="en-GB" baseline="0" dirty="0" err="1" smtClean="0"/>
              <a:t>oli</a:t>
            </a:r>
            <a:r>
              <a:rPr lang="en-GB" baseline="0" dirty="0" smtClean="0"/>
              <a:t> </a:t>
            </a:r>
            <a:r>
              <a:rPr lang="en-GB" baseline="0" dirty="0" err="1" smtClean="0"/>
              <a:t>tehty</a:t>
            </a:r>
            <a:r>
              <a:rPr lang="en-GB" baseline="0" dirty="0" smtClean="0"/>
              <a:t> </a:t>
            </a:r>
            <a:r>
              <a:rPr lang="en-GB" baseline="0" dirty="0" err="1" smtClean="0"/>
              <a:t>työturvallisuuden</a:t>
            </a:r>
            <a:r>
              <a:rPr lang="en-GB" baseline="0" dirty="0" smtClean="0"/>
              <a:t> </a:t>
            </a:r>
            <a:r>
              <a:rPr lang="en-GB" baseline="0" dirty="0" err="1" smtClean="0"/>
              <a:t>näkökulmasta</a:t>
            </a:r>
            <a:r>
              <a:rPr lang="en-GB" baseline="0" dirty="0" smtClean="0"/>
              <a:t>.</a:t>
            </a:r>
          </a:p>
          <a:p>
            <a:pPr marL="228600" indent="-228600">
              <a:buFont typeface="+mj-lt"/>
              <a:buAutoNum type="arabicPeriod"/>
            </a:pPr>
            <a:r>
              <a:rPr lang="en-GB" baseline="0" dirty="0" smtClean="0"/>
              <a:t>The possibility of such a reaction is recognized in theory. </a:t>
            </a:r>
            <a:r>
              <a:rPr lang="en-GB" baseline="0" dirty="0" err="1" smtClean="0"/>
              <a:t>Forcit</a:t>
            </a:r>
            <a:r>
              <a:rPr lang="en-GB" baseline="0" dirty="0" smtClean="0"/>
              <a:t> and the </a:t>
            </a:r>
            <a:r>
              <a:rPr lang="en-GB" baseline="0" dirty="0" err="1" smtClean="0"/>
              <a:t>Pyhäsalmi</a:t>
            </a:r>
            <a:r>
              <a:rPr lang="en-GB" baseline="0" dirty="0" smtClean="0"/>
              <a:t> Mine had also investigated the possibility of the rock undergoing such a reaction in </a:t>
            </a:r>
            <a:r>
              <a:rPr lang="en-GB" baseline="0" dirty="0" err="1" smtClean="0"/>
              <a:t>Pyhäsalmi</a:t>
            </a:r>
            <a:r>
              <a:rPr lang="en-GB" baseline="0" dirty="0" smtClean="0"/>
              <a:t>. However, no reaction occurred in laboratory tests. These tests had been carried out from an occupational safety perspective.</a:t>
            </a:r>
          </a:p>
          <a:p>
            <a:pPr marL="228600" indent="-228600">
              <a:buFont typeface="+mj-lt"/>
              <a:buAutoNum type="arabicPeriod"/>
            </a:pPr>
            <a:endParaRPr lang="en-GB" baseline="0" dirty="0" smtClean="0"/>
          </a:p>
          <a:p>
            <a:pPr marL="228600" indent="-228600">
              <a:buFont typeface="+mj-lt"/>
              <a:buAutoNum type="arabicPeriod"/>
            </a:pPr>
            <a:r>
              <a:rPr lang="en-GB" baseline="0" dirty="0" err="1" smtClean="0"/>
              <a:t>Pakkauksesta</a:t>
            </a:r>
            <a:r>
              <a:rPr lang="en-GB" baseline="0" dirty="0" smtClean="0"/>
              <a:t> </a:t>
            </a:r>
            <a:r>
              <a:rPr lang="en-GB" baseline="0" dirty="0" err="1" smtClean="0"/>
              <a:t>löytyi</a:t>
            </a:r>
            <a:r>
              <a:rPr lang="en-GB" baseline="0" dirty="0" smtClean="0"/>
              <a:t> </a:t>
            </a:r>
            <a:r>
              <a:rPr lang="en-GB" baseline="0" dirty="0" err="1" smtClean="0"/>
              <a:t>myös</a:t>
            </a:r>
            <a:r>
              <a:rPr lang="en-GB" baseline="0" dirty="0" smtClean="0"/>
              <a:t> </a:t>
            </a:r>
            <a:r>
              <a:rPr lang="en-GB" baseline="0" dirty="0" err="1" smtClean="0"/>
              <a:t>kaksi</a:t>
            </a:r>
            <a:r>
              <a:rPr lang="en-GB" baseline="0" dirty="0" smtClean="0"/>
              <a:t> </a:t>
            </a:r>
            <a:r>
              <a:rPr lang="en-GB" baseline="0" dirty="0" err="1" smtClean="0"/>
              <a:t>räjäytintä</a:t>
            </a:r>
            <a:r>
              <a:rPr lang="en-GB" baseline="0" dirty="0" smtClean="0"/>
              <a:t>. </a:t>
            </a:r>
            <a:r>
              <a:rPr lang="en-GB" baseline="0" dirty="0" err="1" smtClean="0"/>
              <a:t>Räjäyttimen</a:t>
            </a:r>
            <a:r>
              <a:rPr lang="en-GB" baseline="0" dirty="0" smtClean="0"/>
              <a:t> </a:t>
            </a:r>
            <a:r>
              <a:rPr lang="en-GB" baseline="0" dirty="0" err="1" smtClean="0"/>
              <a:t>vaurioista</a:t>
            </a:r>
            <a:r>
              <a:rPr lang="en-GB" baseline="0" dirty="0" smtClean="0"/>
              <a:t> </a:t>
            </a:r>
            <a:r>
              <a:rPr lang="en-GB" baseline="0" dirty="0" err="1" smtClean="0"/>
              <a:t>näkee</a:t>
            </a:r>
            <a:r>
              <a:rPr lang="en-GB" baseline="0" dirty="0" smtClean="0"/>
              <a:t>, </a:t>
            </a:r>
            <a:r>
              <a:rPr lang="en-GB" baseline="0" dirty="0" err="1" smtClean="0"/>
              <a:t>että</a:t>
            </a:r>
            <a:r>
              <a:rPr lang="en-GB" baseline="0" dirty="0" smtClean="0"/>
              <a:t> </a:t>
            </a:r>
            <a:r>
              <a:rPr lang="en-GB" baseline="0" dirty="0" err="1" smtClean="0"/>
              <a:t>pakkauksen</a:t>
            </a:r>
            <a:r>
              <a:rPr lang="en-GB" baseline="0" dirty="0" smtClean="0"/>
              <a:t> </a:t>
            </a:r>
            <a:r>
              <a:rPr lang="en-GB" baseline="0" dirty="0" err="1" smtClean="0"/>
              <a:t>lämpötila</a:t>
            </a:r>
            <a:r>
              <a:rPr lang="en-GB" baseline="0" dirty="0" smtClean="0"/>
              <a:t> on </a:t>
            </a:r>
            <a:r>
              <a:rPr lang="en-GB" baseline="0" dirty="0" err="1" smtClean="0"/>
              <a:t>käynyt</a:t>
            </a:r>
            <a:r>
              <a:rPr lang="en-GB" baseline="0" dirty="0" smtClean="0"/>
              <a:t> </a:t>
            </a:r>
            <a:r>
              <a:rPr lang="en-GB" baseline="0" dirty="0" err="1" smtClean="0"/>
              <a:t>korkealla</a:t>
            </a:r>
            <a:r>
              <a:rPr lang="en-GB" baseline="0" dirty="0" smtClean="0"/>
              <a:t>.</a:t>
            </a:r>
          </a:p>
          <a:p>
            <a:pPr marL="228600" indent="-228600">
              <a:buFont typeface="+mj-lt"/>
              <a:buAutoNum type="arabicPeriod"/>
            </a:pPr>
            <a:r>
              <a:rPr lang="en-GB" baseline="0" dirty="0" smtClean="0"/>
              <a:t>There were also two detonators in the container. Detonator damage showed that the temperature inside the container had been high. </a:t>
            </a:r>
          </a:p>
          <a:p>
            <a:pPr marL="228600" indent="-228600">
              <a:buFont typeface="+mj-lt"/>
              <a:buAutoNum type="arabicPeriod"/>
            </a:pPr>
            <a:endParaRPr lang="en-GB" baseline="0" dirty="0" smtClean="0"/>
          </a:p>
          <a:p>
            <a:pPr marL="228600" indent="-228600">
              <a:buFont typeface="+mj-lt"/>
              <a:buAutoNum type="arabicPeriod"/>
            </a:pPr>
            <a:r>
              <a:rPr lang="en-GB" baseline="0" dirty="0" err="1" smtClean="0"/>
              <a:t>Teoriassa</a:t>
            </a:r>
            <a:r>
              <a:rPr lang="en-GB" baseline="0" dirty="0" smtClean="0"/>
              <a:t> </a:t>
            </a:r>
            <a:r>
              <a:rPr lang="en-GB" baseline="0" dirty="0" err="1" smtClean="0"/>
              <a:t>pakkauksen</a:t>
            </a:r>
            <a:r>
              <a:rPr lang="en-GB" baseline="0" dirty="0" smtClean="0"/>
              <a:t> </a:t>
            </a:r>
            <a:r>
              <a:rPr lang="en-GB" baseline="0" dirty="0" err="1" smtClean="0"/>
              <a:t>mahdollinen</a:t>
            </a:r>
            <a:r>
              <a:rPr lang="en-GB" baseline="0" dirty="0" smtClean="0"/>
              <a:t> </a:t>
            </a:r>
            <a:r>
              <a:rPr lang="en-GB" baseline="0" dirty="0" err="1" smtClean="0"/>
              <a:t>räjähdys</a:t>
            </a:r>
            <a:r>
              <a:rPr lang="en-GB" baseline="0" dirty="0" smtClean="0"/>
              <a:t> </a:t>
            </a:r>
            <a:r>
              <a:rPr lang="en-GB" baseline="0" dirty="0" err="1" smtClean="0"/>
              <a:t>olisi</a:t>
            </a:r>
            <a:r>
              <a:rPr lang="en-GB" baseline="0" dirty="0" smtClean="0"/>
              <a:t> </a:t>
            </a:r>
            <a:r>
              <a:rPr lang="en-GB" baseline="0" dirty="0" err="1" smtClean="0"/>
              <a:t>voinut</a:t>
            </a:r>
            <a:r>
              <a:rPr lang="en-GB" baseline="0" dirty="0" smtClean="0"/>
              <a:t> </a:t>
            </a:r>
            <a:r>
              <a:rPr lang="en-GB" baseline="0" dirty="0" err="1" smtClean="0"/>
              <a:t>tapahtua</a:t>
            </a:r>
            <a:r>
              <a:rPr lang="en-GB" baseline="0" dirty="0" smtClean="0"/>
              <a:t> </a:t>
            </a:r>
            <a:r>
              <a:rPr lang="en-GB" baseline="0" dirty="0" err="1" smtClean="0"/>
              <a:t>joko</a:t>
            </a:r>
            <a:r>
              <a:rPr lang="en-GB" baseline="0" dirty="0" smtClean="0"/>
              <a:t> </a:t>
            </a:r>
            <a:r>
              <a:rPr lang="en-GB" baseline="0" dirty="0" err="1" smtClean="0"/>
              <a:t>herkistetyn</a:t>
            </a:r>
            <a:r>
              <a:rPr lang="en-GB" baseline="0" dirty="0" smtClean="0"/>
              <a:t> emulsion </a:t>
            </a:r>
            <a:r>
              <a:rPr lang="en-GB" baseline="0" dirty="0" err="1" smtClean="0"/>
              <a:t>ja</a:t>
            </a:r>
            <a:r>
              <a:rPr lang="en-GB" baseline="0" dirty="0" smtClean="0"/>
              <a:t> </a:t>
            </a:r>
            <a:r>
              <a:rPr lang="en-GB" baseline="0" dirty="0" err="1" smtClean="0"/>
              <a:t>kiviaineksen</a:t>
            </a:r>
            <a:r>
              <a:rPr lang="en-GB" baseline="0" dirty="0" smtClean="0"/>
              <a:t> </a:t>
            </a:r>
            <a:r>
              <a:rPr lang="en-GB" baseline="0" dirty="0" err="1" smtClean="0"/>
              <a:t>välisenä</a:t>
            </a:r>
            <a:r>
              <a:rPr lang="en-GB" baseline="0" dirty="0" smtClean="0"/>
              <a:t> </a:t>
            </a:r>
            <a:r>
              <a:rPr lang="en-GB" baseline="0" dirty="0" err="1" smtClean="0"/>
              <a:t>reaktiona</a:t>
            </a:r>
            <a:r>
              <a:rPr lang="en-GB" baseline="0" dirty="0" smtClean="0"/>
              <a:t> tai </a:t>
            </a:r>
            <a:r>
              <a:rPr lang="en-GB" baseline="0" dirty="0" err="1" smtClean="0"/>
              <a:t>räjäyttimien</a:t>
            </a:r>
            <a:r>
              <a:rPr lang="en-GB" baseline="0" dirty="0" smtClean="0"/>
              <a:t> </a:t>
            </a:r>
            <a:r>
              <a:rPr lang="en-GB" baseline="0" dirty="0" err="1" smtClean="0"/>
              <a:t>kuumenemisen</a:t>
            </a:r>
            <a:r>
              <a:rPr lang="en-GB" baseline="0" dirty="0" smtClean="0"/>
              <a:t> </a:t>
            </a:r>
            <a:r>
              <a:rPr lang="en-GB" baseline="0" dirty="0" err="1" smtClean="0"/>
              <a:t>kautta</a:t>
            </a:r>
            <a:r>
              <a:rPr lang="en-GB" baseline="0" dirty="0" smtClean="0"/>
              <a:t>. </a:t>
            </a:r>
          </a:p>
          <a:p>
            <a:pPr marL="228600" indent="-228600">
              <a:buFont typeface="+mj-lt"/>
              <a:buAutoNum type="arabicPeriod"/>
            </a:pPr>
            <a:r>
              <a:rPr lang="en-GB" baseline="0" dirty="0" smtClean="0"/>
              <a:t>In theory, the container could have exploded in one of two ways: either as a result of a reaction between the sensitized emulsion and the rock material, or due to the heating of the detonator.</a:t>
            </a:r>
          </a:p>
          <a:p>
            <a:pPr marL="228600" indent="-228600">
              <a:buFont typeface="+mj-lt"/>
              <a:buAutoNum type="arabicPeriod"/>
            </a:pPr>
            <a:endParaRPr lang="en-GB" baseline="0" dirty="0" smtClean="0"/>
          </a:p>
          <a:p>
            <a:pPr marL="228600" indent="-228600">
              <a:buFont typeface="+mj-lt"/>
              <a:buAutoNum type="arabicPeriod"/>
            </a:pPr>
            <a:r>
              <a:rPr lang="en-GB" baseline="0" dirty="0" err="1" smtClean="0"/>
              <a:t>Pakkauksen</a:t>
            </a:r>
            <a:r>
              <a:rPr lang="en-GB" baseline="0" dirty="0" smtClean="0"/>
              <a:t> </a:t>
            </a:r>
            <a:r>
              <a:rPr lang="en-GB" baseline="0" dirty="0" err="1" smtClean="0"/>
              <a:t>jäähdyttäminen</a:t>
            </a:r>
            <a:r>
              <a:rPr lang="en-GB" baseline="0" dirty="0" smtClean="0"/>
              <a:t> </a:t>
            </a:r>
            <a:r>
              <a:rPr lang="en-GB" baseline="0" dirty="0" err="1" smtClean="0"/>
              <a:t>sisältäkäsin</a:t>
            </a:r>
            <a:r>
              <a:rPr lang="en-GB" baseline="0" dirty="0" smtClean="0"/>
              <a:t> on </a:t>
            </a:r>
            <a:r>
              <a:rPr lang="en-GB" baseline="0" dirty="0" err="1" smtClean="0"/>
              <a:t>ollut</a:t>
            </a:r>
            <a:r>
              <a:rPr lang="en-GB" baseline="0" dirty="0" smtClean="0"/>
              <a:t> </a:t>
            </a:r>
            <a:r>
              <a:rPr lang="en-GB" baseline="0" dirty="0" err="1" smtClean="0"/>
              <a:t>tärkeä</a:t>
            </a:r>
            <a:r>
              <a:rPr lang="en-GB" baseline="0" dirty="0" smtClean="0"/>
              <a:t> </a:t>
            </a:r>
            <a:r>
              <a:rPr lang="en-GB" baseline="0" dirty="0" err="1" smtClean="0"/>
              <a:t>toimenpide</a:t>
            </a:r>
            <a:r>
              <a:rPr lang="en-GB" baseline="0" dirty="0" smtClean="0"/>
              <a:t> </a:t>
            </a:r>
            <a:r>
              <a:rPr lang="en-GB" baseline="0" dirty="0" err="1" smtClean="0"/>
              <a:t>reaktion</a:t>
            </a:r>
            <a:r>
              <a:rPr lang="en-GB" baseline="0" dirty="0" smtClean="0"/>
              <a:t> </a:t>
            </a:r>
            <a:r>
              <a:rPr lang="en-GB" baseline="0" dirty="0" err="1" smtClean="0"/>
              <a:t>hillitsemiseksi</a:t>
            </a:r>
            <a:r>
              <a:rPr lang="en-GB" baseline="0" dirty="0" smtClean="0"/>
              <a:t>.</a:t>
            </a:r>
          </a:p>
          <a:p>
            <a:pPr marL="228600" indent="-228600">
              <a:buFont typeface="+mj-lt"/>
              <a:buAutoNum type="arabicPeriod"/>
            </a:pPr>
            <a:r>
              <a:rPr lang="en-GB" baseline="0" dirty="0" smtClean="0"/>
              <a:t>The internal cooling of the container was essential in controlling the reaction.</a:t>
            </a:r>
          </a:p>
          <a:p>
            <a:pPr marL="228600" indent="-228600">
              <a:buFont typeface="+mj-lt"/>
              <a:buAutoNum type="arabicPeriod"/>
            </a:pPr>
            <a:endParaRPr lang="en-GB" baseline="0" dirty="0" smtClean="0"/>
          </a:p>
          <a:p>
            <a:pPr marL="228600" indent="-228600">
              <a:buFont typeface="+mj-lt"/>
              <a:buAutoNum type="arabicPeriod"/>
            </a:pPr>
            <a:r>
              <a:rPr lang="en-GB" baseline="0" dirty="0" err="1" smtClean="0"/>
              <a:t>Koska</a:t>
            </a:r>
            <a:r>
              <a:rPr lang="en-GB" baseline="0" dirty="0" smtClean="0"/>
              <a:t> </a:t>
            </a:r>
            <a:r>
              <a:rPr lang="en-GB" baseline="0" dirty="0" err="1" smtClean="0"/>
              <a:t>pakkauksessa</a:t>
            </a:r>
            <a:r>
              <a:rPr lang="en-GB" baseline="0" dirty="0" smtClean="0"/>
              <a:t> </a:t>
            </a:r>
            <a:r>
              <a:rPr lang="en-GB" baseline="0" dirty="0" err="1" smtClean="0"/>
              <a:t>oli</a:t>
            </a:r>
            <a:r>
              <a:rPr lang="en-GB" baseline="0" dirty="0" smtClean="0"/>
              <a:t> </a:t>
            </a:r>
            <a:r>
              <a:rPr lang="en-GB" baseline="0" dirty="0" err="1" smtClean="0"/>
              <a:t>herkistetyn</a:t>
            </a:r>
            <a:r>
              <a:rPr lang="en-GB" baseline="0" dirty="0" smtClean="0"/>
              <a:t> emulsion </a:t>
            </a:r>
            <a:r>
              <a:rPr lang="en-GB" baseline="0" dirty="0" err="1" smtClean="0"/>
              <a:t>ja</a:t>
            </a:r>
            <a:r>
              <a:rPr lang="en-GB" baseline="0" dirty="0" smtClean="0"/>
              <a:t> </a:t>
            </a:r>
            <a:r>
              <a:rPr lang="en-GB" baseline="0" dirty="0" err="1" smtClean="0"/>
              <a:t>kiviaineksen</a:t>
            </a:r>
            <a:r>
              <a:rPr lang="en-GB" baseline="0" dirty="0" smtClean="0"/>
              <a:t> </a:t>
            </a:r>
            <a:r>
              <a:rPr lang="en-GB" baseline="0" dirty="0" err="1" smtClean="0"/>
              <a:t>seosta</a:t>
            </a:r>
            <a:r>
              <a:rPr lang="en-GB" baseline="0" dirty="0" smtClean="0"/>
              <a:t> </a:t>
            </a:r>
            <a:r>
              <a:rPr lang="en-GB" baseline="0" dirty="0" err="1" smtClean="0"/>
              <a:t>sekä</a:t>
            </a:r>
            <a:r>
              <a:rPr lang="en-GB" baseline="0" dirty="0" smtClean="0"/>
              <a:t> 2 </a:t>
            </a:r>
            <a:r>
              <a:rPr lang="en-GB" baseline="0" dirty="0" err="1" smtClean="0"/>
              <a:t>alkuräjäytintä</a:t>
            </a:r>
            <a:r>
              <a:rPr lang="en-GB" baseline="0" dirty="0" smtClean="0"/>
              <a:t>, </a:t>
            </a:r>
            <a:r>
              <a:rPr lang="en-GB" baseline="0" dirty="0" err="1" smtClean="0"/>
              <a:t>tutkintaa</a:t>
            </a:r>
            <a:r>
              <a:rPr lang="en-GB" baseline="0" dirty="0" smtClean="0"/>
              <a:t> </a:t>
            </a:r>
            <a:r>
              <a:rPr lang="en-GB" baseline="0" dirty="0" err="1" smtClean="0"/>
              <a:t>päätettiin</a:t>
            </a:r>
            <a:r>
              <a:rPr lang="en-GB" baseline="0" dirty="0" smtClean="0"/>
              <a:t> </a:t>
            </a:r>
            <a:r>
              <a:rPr lang="en-GB" baseline="0" dirty="0" err="1" smtClean="0"/>
              <a:t>laajentaa</a:t>
            </a:r>
            <a:r>
              <a:rPr lang="en-GB" baseline="0" dirty="0" smtClean="0"/>
              <a:t> </a:t>
            </a:r>
            <a:r>
              <a:rPr lang="en-GB" baseline="0" dirty="0" err="1" smtClean="0"/>
              <a:t>myös</a:t>
            </a:r>
            <a:r>
              <a:rPr lang="en-GB" baseline="0" dirty="0" smtClean="0"/>
              <a:t> </a:t>
            </a:r>
            <a:r>
              <a:rPr lang="en-GB" baseline="0" dirty="0" err="1" smtClean="0"/>
              <a:t>Pyhäsalmen</a:t>
            </a:r>
            <a:r>
              <a:rPr lang="en-GB" baseline="0" dirty="0" smtClean="0"/>
              <a:t> </a:t>
            </a:r>
            <a:r>
              <a:rPr lang="en-GB" baseline="0" dirty="0" err="1" smtClean="0"/>
              <a:t>kaivokselle</a:t>
            </a:r>
            <a:r>
              <a:rPr lang="en-GB" dirty="0"/>
              <a:t> </a:t>
            </a:r>
            <a:r>
              <a:rPr lang="en-GB" dirty="0" err="1" smtClean="0"/>
              <a:t>sen</a:t>
            </a:r>
            <a:r>
              <a:rPr lang="en-GB" dirty="0" smtClean="0"/>
              <a:t> </a:t>
            </a:r>
            <a:r>
              <a:rPr lang="en-GB" dirty="0" err="1" smtClean="0"/>
              <a:t>selvittämiseksi</a:t>
            </a:r>
            <a:r>
              <a:rPr lang="en-GB" dirty="0" smtClean="0"/>
              <a:t>, </a:t>
            </a:r>
            <a:r>
              <a:rPr lang="en-GB" dirty="0" err="1" smtClean="0"/>
              <a:t>miksi</a:t>
            </a:r>
            <a:r>
              <a:rPr lang="en-GB" dirty="0" smtClean="0"/>
              <a:t> </a:t>
            </a:r>
            <a:r>
              <a:rPr lang="en-GB" dirty="0" err="1" smtClean="0"/>
              <a:t>pakkaukseen</a:t>
            </a:r>
            <a:r>
              <a:rPr lang="en-GB" dirty="0" smtClean="0"/>
              <a:t> </a:t>
            </a:r>
            <a:r>
              <a:rPr lang="en-GB" dirty="0" err="1" smtClean="0"/>
              <a:t>oli</a:t>
            </a:r>
            <a:r>
              <a:rPr lang="en-GB" dirty="0" smtClean="0"/>
              <a:t> </a:t>
            </a:r>
            <a:r>
              <a:rPr lang="en-GB" dirty="0" err="1" smtClean="0"/>
              <a:t>päätynyt</a:t>
            </a:r>
            <a:r>
              <a:rPr lang="en-GB" dirty="0"/>
              <a:t> </a:t>
            </a:r>
            <a:r>
              <a:rPr lang="en-GB" dirty="0" err="1" smtClean="0"/>
              <a:t>kiviaineksen</a:t>
            </a:r>
            <a:r>
              <a:rPr lang="en-GB" dirty="0" smtClean="0"/>
              <a:t> </a:t>
            </a:r>
            <a:r>
              <a:rPr lang="en-GB" dirty="0" err="1" smtClean="0"/>
              <a:t>ja</a:t>
            </a:r>
            <a:r>
              <a:rPr lang="en-GB" dirty="0" smtClean="0"/>
              <a:t> </a:t>
            </a:r>
            <a:r>
              <a:rPr lang="en-GB" dirty="0" err="1" smtClean="0"/>
              <a:t>herkistetyn</a:t>
            </a:r>
            <a:r>
              <a:rPr lang="en-GB" dirty="0" smtClean="0"/>
              <a:t> emulsion </a:t>
            </a:r>
            <a:r>
              <a:rPr lang="en-GB" dirty="0" err="1" smtClean="0"/>
              <a:t>välistä</a:t>
            </a:r>
            <a:r>
              <a:rPr lang="en-GB" dirty="0" smtClean="0"/>
              <a:t> </a:t>
            </a:r>
            <a:r>
              <a:rPr lang="en-GB" dirty="0" err="1" smtClean="0"/>
              <a:t>seosta</a:t>
            </a:r>
            <a:r>
              <a:rPr lang="en-GB" dirty="0" smtClean="0"/>
              <a:t> </a:t>
            </a:r>
            <a:r>
              <a:rPr lang="en-GB" dirty="0" err="1" smtClean="0"/>
              <a:t>ja</a:t>
            </a:r>
            <a:r>
              <a:rPr lang="en-GB" dirty="0" smtClean="0"/>
              <a:t> </a:t>
            </a:r>
            <a:r>
              <a:rPr lang="en-GB" dirty="0" err="1" smtClean="0"/>
              <a:t>muuta</a:t>
            </a:r>
            <a:r>
              <a:rPr lang="en-GB" dirty="0" smtClean="0"/>
              <a:t> </a:t>
            </a:r>
            <a:r>
              <a:rPr lang="en-GB" dirty="0" err="1" smtClean="0"/>
              <a:t>sinne</a:t>
            </a:r>
            <a:r>
              <a:rPr lang="en-GB" dirty="0" smtClean="0"/>
              <a:t> </a:t>
            </a:r>
            <a:r>
              <a:rPr lang="en-GB" dirty="0" err="1" smtClean="0"/>
              <a:t>kuulumatonta</a:t>
            </a:r>
            <a:r>
              <a:rPr lang="en-GB" dirty="0" smtClean="0"/>
              <a:t> </a:t>
            </a:r>
            <a:r>
              <a:rPr lang="en-GB" dirty="0" err="1" smtClean="0"/>
              <a:t>tavaraa</a:t>
            </a:r>
            <a:r>
              <a:rPr lang="en-GB" dirty="0" smtClean="0"/>
              <a:t>.</a:t>
            </a:r>
          </a:p>
          <a:p>
            <a:pPr marL="228600" indent="-228600">
              <a:buFont typeface="+mj-lt"/>
              <a:buAutoNum type="arabicPeriod"/>
            </a:pPr>
            <a:r>
              <a:rPr lang="en-GB" dirty="0" smtClean="0"/>
              <a:t>As</a:t>
            </a:r>
            <a:r>
              <a:rPr lang="en-GB" baseline="0" dirty="0" smtClean="0"/>
              <a:t> the mixture inside the container included sensitized emulsion and rock material as well as 2 detonators, a decision was made to extend the investigation to </a:t>
            </a:r>
            <a:r>
              <a:rPr lang="en-GB" baseline="0" dirty="0" err="1" smtClean="0"/>
              <a:t>Pyhäsalmi</a:t>
            </a:r>
            <a:r>
              <a:rPr lang="en-GB" baseline="0" dirty="0" smtClean="0"/>
              <a:t> Mine to find out how all the materials ended up in the same container.</a:t>
            </a:r>
            <a:endParaRPr lang="en-GB"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10</a:t>
            </a:fld>
            <a:endParaRPr lang="fi-FI"/>
          </a:p>
        </p:txBody>
      </p:sp>
    </p:spTree>
    <p:extLst>
      <p:ext uri="{BB962C8B-B14F-4D97-AF65-F5344CB8AC3E}">
        <p14:creationId xmlns:p14="http://schemas.microsoft.com/office/powerpoint/2010/main" val="3278840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8" name="Kuva 7" descr="etusivun_tausta.jpg"/>
          <p:cNvPicPr>
            <a:picLocks noChangeAspect="1"/>
          </p:cNvPicPr>
          <p:nvPr/>
        </p:nvPicPr>
        <p:blipFill>
          <a:blip r:embed="rId2" cstate="print"/>
          <a:stretch>
            <a:fillRect/>
          </a:stretch>
        </p:blipFill>
        <p:spPr>
          <a:xfrm>
            <a:off x="0" y="0"/>
            <a:ext cx="9144000" cy="6858000"/>
          </a:xfrm>
          <a:prstGeom prst="rect">
            <a:avLst/>
          </a:prstGeom>
        </p:spPr>
      </p:pic>
      <p:sp>
        <p:nvSpPr>
          <p:cNvPr id="10250" name="Rectangle 10"/>
          <p:cNvSpPr>
            <a:spLocks noGrp="1" noChangeArrowheads="1"/>
          </p:cNvSpPr>
          <p:nvPr>
            <p:ph type="ctrTitle"/>
          </p:nvPr>
        </p:nvSpPr>
        <p:spPr>
          <a:xfrm>
            <a:off x="1028700" y="1543050"/>
            <a:ext cx="3581400" cy="1600198"/>
          </a:xfrm>
        </p:spPr>
        <p:txBody>
          <a:bodyPr lIns="0" tIns="0" rIns="0" bIns="0" anchor="t"/>
          <a:lstStyle>
            <a:lvl1pPr>
              <a:lnSpc>
                <a:spcPts val="4000"/>
              </a:lnSpc>
              <a:defRPr sz="4000" b="0" baseline="0">
                <a:solidFill>
                  <a:schemeClr val="accent2"/>
                </a:solidFill>
              </a:defRPr>
            </a:lvl1p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9" name="DUCompanyTitle" hidden="1"/>
          <p:cNvSpPr/>
          <p:nvPr/>
        </p:nvSpPr>
        <p:spPr>
          <a:xfrm>
            <a:off x="1028700" y="866001"/>
            <a:ext cx="4572000" cy="276999"/>
          </a:xfrm>
          <a:prstGeom prst="rect">
            <a:avLst/>
          </a:prstGeom>
        </p:spPr>
        <p:txBody>
          <a:bodyPr wrap="square" lIns="0" tIns="0" rIns="0" bIns="0">
            <a:spAutoFit/>
          </a:bodyPr>
          <a:lstStyle/>
          <a:p>
            <a:pPr lvl="0"/>
            <a:r>
              <a:rPr lang="fi-FI" sz="1800" b="1" smtClean="0">
                <a:solidFill>
                  <a:schemeClr val="tx2"/>
                </a:solidFill>
                <a:latin typeface="Calibri"/>
                <a:cs typeface="Calibri"/>
              </a:rPr>
              <a:t> </a:t>
            </a:r>
            <a:endParaRPr lang="fi-FI" sz="1800" b="1" dirty="0">
              <a:solidFill>
                <a:schemeClr val="tx2"/>
              </a:solidFill>
              <a:latin typeface="Calibri"/>
              <a:cs typeface="Calibri"/>
            </a:endParaRPr>
          </a:p>
        </p:txBody>
      </p:sp>
      <p:sp>
        <p:nvSpPr>
          <p:cNvPr id="6" name="dauthoranddate"/>
          <p:cNvSpPr txBox="1"/>
          <p:nvPr userDrawn="1"/>
        </p:nvSpPr>
        <p:spPr>
          <a:xfrm>
            <a:off x="1029600" y="1170000"/>
            <a:ext cx="5198584" cy="312522"/>
          </a:xfrm>
          <a:prstGeom prst="rect">
            <a:avLst/>
          </a:prstGeom>
          <a:noFill/>
        </p:spPr>
        <p:txBody>
          <a:bodyPr wrap="square" lIns="0" tIns="46800" rIns="0" bIns="46800" rtlCol="0">
            <a:spAutoFit/>
          </a:bodyPr>
          <a:lstStyle/>
          <a:p>
            <a:pPr>
              <a:lnSpc>
                <a:spcPts val="1700"/>
              </a:lnSpc>
            </a:pPr>
            <a:r>
              <a:rPr lang="fi-FI" dirty="0" smtClean="0"/>
              <a:t>05.11.2013,</a:t>
            </a:r>
            <a:r>
              <a:rPr lang="fi-FI" baseline="0" dirty="0" smtClean="0"/>
              <a:t> Kirsi Levä, Jesse Nurmela and Mikko Ojala</a:t>
            </a:r>
            <a:endParaRPr lang="fi-FI"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kohdetta, ei väliotsikko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3" y="1576801"/>
            <a:ext cx="3780000" cy="4190400"/>
          </a:xfrm>
        </p:spPr>
        <p:txBody>
          <a:bodyPr/>
          <a:lstStyle>
            <a:lvl1pPr marL="265113" indent="-265113">
              <a:buClrTx/>
              <a:buSzPct val="100000"/>
              <a:buFont typeface="Arial" pitchFamily="34" charset="0"/>
              <a:buChar char="•"/>
              <a:defRPr sz="2500" b="0" cap="none" baseline="0">
                <a:solidFill>
                  <a:schemeClr val="tx1"/>
                </a:solidFill>
              </a:defRPr>
            </a:lvl1pPr>
            <a:lvl2pPr marL="539750" indent="-274638">
              <a:buFont typeface="Calibri" pitchFamily="34" charset="0"/>
              <a:buChar char="–"/>
              <a:defRPr/>
            </a:lvl2pPr>
            <a:lvl3pPr marL="804863" indent="-265113">
              <a:buFont typeface="Arial" pitchFamily="34" charset="0"/>
              <a:buChar char="•"/>
              <a:defRPr/>
            </a:lvl3pPr>
            <a:lvl4pPr marL="804863" indent="-265113">
              <a:defRPr/>
            </a:lvl4pPr>
            <a:lvl5pPr marL="804863" indent="-265113">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Sisällön paikkamerkki 6"/>
          <p:cNvSpPr>
            <a:spLocks noGrp="1"/>
          </p:cNvSpPr>
          <p:nvPr>
            <p:ph sz="quarter" idx="14"/>
          </p:nvPr>
        </p:nvSpPr>
        <p:spPr>
          <a:xfrm>
            <a:off x="4744800" y="1576800"/>
            <a:ext cx="3780000" cy="4190400"/>
          </a:xfrm>
        </p:spPr>
        <p:txBody>
          <a:bodyPr/>
          <a:lstStyle>
            <a:lvl1pPr marL="265113" indent="-265113">
              <a:buClrTx/>
              <a:buSzPct val="100000"/>
              <a:buFont typeface="Arial" pitchFamily="34" charset="0"/>
              <a:buChar char="•"/>
              <a:defRPr sz="2500" b="0" cap="none" baseline="0">
                <a:solidFill>
                  <a:schemeClr val="tx1"/>
                </a:solidFill>
              </a:defRPr>
            </a:lvl1pPr>
            <a:lvl2pPr marL="539750" indent="-274638">
              <a:buFont typeface="Calibri" pitchFamily="34" charset="0"/>
              <a:buChar char="–"/>
              <a:defRPr/>
            </a:lvl2pPr>
            <a:lvl3pPr marL="804863" indent="-265113">
              <a:buFont typeface="Arial" pitchFamily="34" charset="0"/>
              <a:buChar char="•"/>
              <a:defRPr/>
            </a:lvl3pPr>
            <a:lvl4pPr marL="804863" indent="-265113">
              <a:defRPr/>
            </a:lvl4pPr>
            <a:lvl5pPr marL="804863" indent="-265113">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fi-FI" dirty="0" smtClean="0"/>
              <a:t>5.11.2013</a:t>
            </a:r>
            <a:endParaRPr lang="fi-FI" dirty="0"/>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3" y="1576801"/>
            <a:ext cx="7792577" cy="4190400"/>
          </a:xfrm>
        </p:spPr>
        <p:txBody>
          <a:bodyPr/>
          <a:lstStyle>
            <a:lvl1pPr marL="268288" indent="-268288">
              <a:buClr>
                <a:schemeClr val="tx1"/>
              </a:buClr>
              <a:buSzPct val="100000"/>
              <a:buFont typeface="Arial" pitchFamily="34" charset="0"/>
              <a:buChar char="•"/>
              <a:defRPr sz="2500" b="0" cap="none">
                <a:solidFill>
                  <a:schemeClr val="tx1"/>
                </a:solidFill>
              </a:defRPr>
            </a:lvl1pPr>
            <a:lvl2pPr marL="538163" indent="-276225">
              <a:buFont typeface="Calibri" pitchFamily="34" charset="0"/>
              <a:buChar char="‒"/>
              <a:defRPr/>
            </a:lvl2pPr>
            <a:lvl3pPr marL="541338" indent="-280988">
              <a:buFont typeface="Arial" pitchFamily="34" charset="0"/>
              <a:buChar char="•"/>
              <a:defRPr/>
            </a:lvl3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uva oike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8" name="Sisällön paikkamerkki 7"/>
          <p:cNvSpPr>
            <a:spLocks noGrp="1"/>
          </p:cNvSpPr>
          <p:nvPr>
            <p:ph sz="quarter" idx="13" hasCustomPrompt="1"/>
          </p:nvPr>
        </p:nvSpPr>
        <p:spPr>
          <a:xfrm>
            <a:off x="730801" y="1576800"/>
            <a:ext cx="5093334" cy="43488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6115560" y="1765300"/>
            <a:ext cx="2526790" cy="3390900"/>
          </a:xfrm>
        </p:spPr>
        <p:txBody>
          <a:bodyPr/>
          <a:lstStyle/>
          <a:p>
            <a:r>
              <a:rPr lang="fi-FI" smtClean="0"/>
              <a:t>Lisää kuva napsauttamalla kuvaketta</a:t>
            </a:r>
            <a:endParaRPr lang="fi-FI"/>
          </a:p>
        </p:txBody>
      </p:sp>
      <p:sp>
        <p:nvSpPr>
          <p:cNvPr id="11" name="Tekstin paikkamerkki 10"/>
          <p:cNvSpPr>
            <a:spLocks noGrp="1"/>
          </p:cNvSpPr>
          <p:nvPr>
            <p:ph type="body" sz="quarter" idx="15" hasCustomPrompt="1"/>
          </p:nvPr>
        </p:nvSpPr>
        <p:spPr>
          <a:xfrm>
            <a:off x="8646193" y="3537379"/>
            <a:ext cx="134936" cy="1368000"/>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uva vasemm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8" name="Sisällön paikkamerkki 7"/>
          <p:cNvSpPr>
            <a:spLocks noGrp="1"/>
          </p:cNvSpPr>
          <p:nvPr>
            <p:ph sz="quarter" idx="13"/>
          </p:nvPr>
        </p:nvSpPr>
        <p:spPr>
          <a:xfrm>
            <a:off x="5689600" y="1576800"/>
            <a:ext cx="2832560" cy="43488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825500" y="1803400"/>
            <a:ext cx="4521200" cy="3390900"/>
          </a:xfrm>
        </p:spPr>
        <p:txBody>
          <a:bodyPr/>
          <a:lstStyle/>
          <a:p>
            <a:r>
              <a:rPr lang="fi-FI" smtClean="0"/>
              <a:t>Lisää kuva napsauttamalla kuvaketta</a:t>
            </a:r>
            <a:endParaRPr lang="fi-FI"/>
          </a:p>
        </p:txBody>
      </p:sp>
      <p:sp>
        <p:nvSpPr>
          <p:cNvPr id="11" name="Tekstin paikkamerkki 10"/>
          <p:cNvSpPr>
            <a:spLocks noGrp="1"/>
          </p:cNvSpPr>
          <p:nvPr>
            <p:ph type="body" sz="quarter" idx="16" hasCustomPrompt="1"/>
          </p:nvPr>
        </p:nvSpPr>
        <p:spPr>
          <a:xfrm>
            <a:off x="690564" y="3575479"/>
            <a:ext cx="134936" cy="1368000"/>
          </a:xfrm>
        </p:spPr>
        <p:txBody>
          <a:bodyPr vert="vert270" lIns="0" tIns="0" rIns="0" bIns="0" anchor="b"/>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kuvaa oikealla">
    <p:spTree>
      <p:nvGrpSpPr>
        <p:cNvPr id="1" name=""/>
        <p:cNvGrpSpPr/>
        <p:nvPr/>
      </p:nvGrpSpPr>
      <p:grpSpPr>
        <a:xfrm>
          <a:off x="0" y="0"/>
          <a:ext cx="0" cy="0"/>
          <a:chOff x="0" y="0"/>
          <a:chExt cx="0" cy="0"/>
        </a:xfrm>
      </p:grpSpPr>
      <p:sp>
        <p:nvSpPr>
          <p:cNvPr id="2" name="Otsikko 1"/>
          <p:cNvSpPr>
            <a:spLocks noGrp="1"/>
          </p:cNvSpPr>
          <p:nvPr>
            <p:ph type="title"/>
          </p:nvPr>
        </p:nvSpPr>
        <p:spPr>
          <a:xfrm>
            <a:off x="729124" y="467284"/>
            <a:ext cx="5938376" cy="970514"/>
          </a:xfrm>
        </p:spPr>
        <p:txBody>
          <a:bodyPr/>
          <a:lstStyle/>
          <a:p>
            <a:r>
              <a:rPr lang="fi-FI" smtClean="0"/>
              <a:t>Muokkaa perustyyl. napsautt.</a:t>
            </a:r>
            <a:endParaRPr lang="fi-FI"/>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7"/>
          <p:cNvSpPr>
            <a:spLocks noGrp="1"/>
          </p:cNvSpPr>
          <p:nvPr>
            <p:ph sz="quarter" idx="13" hasCustomPrompt="1"/>
          </p:nvPr>
        </p:nvSpPr>
        <p:spPr>
          <a:xfrm>
            <a:off x="730800" y="1576800"/>
            <a:ext cx="5936699" cy="41905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Kuvan paikkamerkki 8"/>
          <p:cNvSpPr>
            <a:spLocks noGrp="1"/>
          </p:cNvSpPr>
          <p:nvPr>
            <p:ph type="pic" sz="quarter" idx="14"/>
          </p:nvPr>
        </p:nvSpPr>
        <p:spPr>
          <a:xfrm>
            <a:off x="7023100" y="492684"/>
            <a:ext cx="1618860" cy="1620000"/>
          </a:xfrm>
        </p:spPr>
        <p:txBody>
          <a:bodyPr/>
          <a:lstStyle/>
          <a:p>
            <a:r>
              <a:rPr lang="fi-FI" smtClean="0"/>
              <a:t>Lisää kuva napsauttamalla kuvaketta</a:t>
            </a:r>
            <a:endParaRPr lang="fi-FI"/>
          </a:p>
        </p:txBody>
      </p:sp>
      <p:sp>
        <p:nvSpPr>
          <p:cNvPr id="10" name="Kuvan paikkamerkki 8"/>
          <p:cNvSpPr>
            <a:spLocks noGrp="1"/>
          </p:cNvSpPr>
          <p:nvPr>
            <p:ph type="pic" sz="quarter" idx="15"/>
          </p:nvPr>
        </p:nvSpPr>
        <p:spPr>
          <a:xfrm>
            <a:off x="7023100" y="2324100"/>
            <a:ext cx="1618860" cy="1620000"/>
          </a:xfrm>
        </p:spPr>
        <p:txBody>
          <a:bodyPr/>
          <a:lstStyle/>
          <a:p>
            <a:r>
              <a:rPr lang="fi-FI" smtClean="0"/>
              <a:t>Lisää kuva napsauttamalla kuvaketta</a:t>
            </a:r>
            <a:endParaRPr lang="fi-FI"/>
          </a:p>
        </p:txBody>
      </p:sp>
      <p:sp>
        <p:nvSpPr>
          <p:cNvPr id="11" name="Kuvan paikkamerkki 8"/>
          <p:cNvSpPr>
            <a:spLocks noGrp="1"/>
          </p:cNvSpPr>
          <p:nvPr>
            <p:ph type="pic" sz="quarter" idx="16"/>
          </p:nvPr>
        </p:nvSpPr>
        <p:spPr>
          <a:xfrm>
            <a:off x="7023100" y="4147300"/>
            <a:ext cx="1618860" cy="1620000"/>
          </a:xfrm>
        </p:spPr>
        <p:txBody>
          <a:bodyPr/>
          <a:lstStyle/>
          <a:p>
            <a:r>
              <a:rPr lang="fi-FI" smtClean="0"/>
              <a:t>Lisää kuva napsauttamalla kuvaketta</a:t>
            </a:r>
            <a:endParaRPr lang="fi-FI"/>
          </a:p>
        </p:txBody>
      </p:sp>
      <p:sp>
        <p:nvSpPr>
          <p:cNvPr id="13" name="Tekstin paikkamerkki 10"/>
          <p:cNvSpPr>
            <a:spLocks noGrp="1"/>
          </p:cNvSpPr>
          <p:nvPr>
            <p:ph type="body" sz="quarter" idx="17" hasCustomPrompt="1"/>
          </p:nvPr>
        </p:nvSpPr>
        <p:spPr>
          <a:xfrm>
            <a:off x="8641960" y="4147300"/>
            <a:ext cx="134936" cy="1369179"/>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äliotsikkodia">
    <p:spTree>
      <p:nvGrpSpPr>
        <p:cNvPr id="1" name=""/>
        <p:cNvGrpSpPr/>
        <p:nvPr/>
      </p:nvGrpSpPr>
      <p:grpSpPr>
        <a:xfrm>
          <a:off x="0" y="0"/>
          <a:ext cx="0" cy="0"/>
          <a:chOff x="0" y="0"/>
          <a:chExt cx="0" cy="0"/>
        </a:xfrm>
      </p:grpSpPr>
      <p:pic>
        <p:nvPicPr>
          <p:cNvPr id="4" name="Kuva 3" descr="valisivun_tausta.jpg"/>
          <p:cNvPicPr>
            <a:picLocks noChangeAspect="1"/>
          </p:cNvPicPr>
          <p:nvPr/>
        </p:nvPicPr>
        <p:blipFill>
          <a:blip r:embed="rId2" cstate="print"/>
          <a:stretch>
            <a:fillRect/>
          </a:stretch>
        </p:blipFill>
        <p:spPr>
          <a:xfrm>
            <a:off x="0" y="0"/>
            <a:ext cx="9144000" cy="6858000"/>
          </a:xfrm>
          <a:prstGeom prst="rect">
            <a:avLst/>
          </a:prstGeom>
        </p:spPr>
      </p:pic>
      <p:sp>
        <p:nvSpPr>
          <p:cNvPr id="2" name="Otsikko 1"/>
          <p:cNvSpPr>
            <a:spLocks noGrp="1"/>
          </p:cNvSpPr>
          <p:nvPr>
            <p:ph type="title" hasCustomPrompt="1"/>
          </p:nvPr>
        </p:nvSpPr>
        <p:spPr>
          <a:xfrm>
            <a:off x="1192163" y="3708400"/>
            <a:ext cx="3583037" cy="970514"/>
          </a:xfrm>
        </p:spPr>
        <p:txBody>
          <a:bodyPr/>
          <a:lstStyle>
            <a:lvl1pPr>
              <a:defRPr baseline="0">
                <a:solidFill>
                  <a:schemeClr val="bg1"/>
                </a:solidFill>
              </a:defRPr>
            </a:lvl1pPr>
          </a:lstStyle>
          <a:p>
            <a:r>
              <a:rPr lang="fi-FI" dirty="0" smtClean="0"/>
              <a:t>Väliotsikko</a:t>
            </a:r>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iitosdia">
    <p:spTree>
      <p:nvGrpSpPr>
        <p:cNvPr id="1" name=""/>
        <p:cNvGrpSpPr/>
        <p:nvPr/>
      </p:nvGrpSpPr>
      <p:grpSpPr>
        <a:xfrm>
          <a:off x="0" y="0"/>
          <a:ext cx="0" cy="0"/>
          <a:chOff x="0" y="0"/>
          <a:chExt cx="0" cy="0"/>
        </a:xfrm>
      </p:grpSpPr>
      <p:pic>
        <p:nvPicPr>
          <p:cNvPr id="5" name="Kuva 4" descr="kiitossivun_tausta.jpg"/>
          <p:cNvPicPr>
            <a:picLocks noChangeAspect="1"/>
          </p:cNvPicPr>
          <p:nvPr/>
        </p:nvPicPr>
        <p:blipFill>
          <a:blip r:embed="rId2" cstate="print"/>
          <a:stretch>
            <a:fillRect/>
          </a:stretch>
        </p:blipFill>
        <p:spPr>
          <a:xfrm>
            <a:off x="0" y="0"/>
            <a:ext cx="9144000" cy="6858000"/>
          </a:xfrm>
          <a:prstGeom prst="rect">
            <a:avLst/>
          </a:prstGeom>
        </p:spPr>
      </p:pic>
      <p:sp>
        <p:nvSpPr>
          <p:cNvPr id="2" name="Otsikko 1"/>
          <p:cNvSpPr>
            <a:spLocks noGrp="1"/>
          </p:cNvSpPr>
          <p:nvPr>
            <p:ph type="title" hasCustomPrompt="1"/>
          </p:nvPr>
        </p:nvSpPr>
        <p:spPr>
          <a:xfrm>
            <a:off x="945841" y="1557099"/>
            <a:ext cx="3816659" cy="543402"/>
          </a:xfrm>
        </p:spPr>
        <p:txBody>
          <a:bodyPr/>
          <a:lstStyle>
            <a:lvl1pPr>
              <a:defRPr sz="4000" b="0" baseline="0"/>
            </a:lvl1pPr>
          </a:lstStyle>
          <a:p>
            <a:r>
              <a:rPr lang="fi-FI" dirty="0" smtClean="0"/>
              <a:t>Kiitosteksti tähän</a:t>
            </a:r>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ja sisältö, ei väliotsikko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3" y="1576801"/>
            <a:ext cx="7792577" cy="4190400"/>
          </a:xfrm>
        </p:spPr>
        <p:txBody>
          <a:bodyPr/>
          <a:lstStyle>
            <a:lvl1pPr marL="265113" indent="-265113">
              <a:buClrTx/>
              <a:buSzPct val="100000"/>
              <a:buFont typeface="Arial" pitchFamily="34" charset="0"/>
              <a:buChar char="•"/>
              <a:defRPr sz="2500" b="0" cap="none" baseline="0">
                <a:solidFill>
                  <a:schemeClr val="tx1"/>
                </a:solidFill>
              </a:defRPr>
            </a:lvl1pPr>
            <a:lvl2pPr marL="539750" indent="-274638">
              <a:buFont typeface="Calibri" pitchFamily="34" charset="0"/>
              <a:buChar char="–"/>
              <a:defRPr/>
            </a:lvl2pPr>
            <a:lvl3pPr marL="804863" indent="-265113">
              <a:buFont typeface="Arial" pitchFamily="34" charset="0"/>
              <a:buChar char="•"/>
              <a:defRPr/>
            </a:lvl3pPr>
            <a:lvl4pPr marL="804863" indent="-265113">
              <a:defRPr/>
            </a:lvl4pPr>
            <a:lvl5pPr marL="804863" indent="-265113">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2" y="1576801"/>
            <a:ext cx="3780000" cy="4190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Sisällön paikkamerkki 6"/>
          <p:cNvSpPr>
            <a:spLocks noGrp="1"/>
          </p:cNvSpPr>
          <p:nvPr>
            <p:ph sz="quarter" idx="14"/>
          </p:nvPr>
        </p:nvSpPr>
        <p:spPr>
          <a:xfrm>
            <a:off x="4744800" y="1576800"/>
            <a:ext cx="3780000" cy="4190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Kuva 12" descr="alareuna.jpg"/>
          <p:cNvPicPr>
            <a:picLocks noChangeAspect="1"/>
          </p:cNvPicPr>
          <p:nvPr/>
        </p:nvPicPr>
        <p:blipFill>
          <a:blip r:embed="rId12" cstate="print"/>
          <a:stretch>
            <a:fillRect/>
          </a:stretch>
        </p:blipFill>
        <p:spPr>
          <a:xfrm>
            <a:off x="0" y="6017895"/>
            <a:ext cx="9144000" cy="840105"/>
          </a:xfrm>
          <a:prstGeom prst="rect">
            <a:avLst/>
          </a:prstGeom>
        </p:spPr>
      </p:pic>
      <p:sp>
        <p:nvSpPr>
          <p:cNvPr id="9228" name="Rectangle 12"/>
          <p:cNvSpPr>
            <a:spLocks noGrp="1" noChangeArrowheads="1"/>
          </p:cNvSpPr>
          <p:nvPr>
            <p:ph type="ftr" sz="quarter" idx="3"/>
          </p:nvPr>
        </p:nvSpPr>
        <p:spPr bwMode="auto">
          <a:xfrm>
            <a:off x="2470150" y="6364814"/>
            <a:ext cx="5302250" cy="2328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eaLnBrk="1" hangingPunct="1">
              <a:defRPr sz="1100">
                <a:solidFill>
                  <a:schemeClr val="tx1"/>
                </a:solidFill>
                <a:latin typeface="+mn-lt"/>
              </a:defRPr>
            </a:lvl1pPr>
          </a:lstStyle>
          <a:p>
            <a:r>
              <a:rPr lang="fi-FI" smtClean="0"/>
              <a:t>5.9.2013</a:t>
            </a:r>
            <a:endParaRPr lang="fi-FI"/>
          </a:p>
        </p:txBody>
      </p:sp>
      <p:sp>
        <p:nvSpPr>
          <p:cNvPr id="9225" name="Rectangle 9"/>
          <p:cNvSpPr>
            <a:spLocks noGrp="1" noChangeArrowheads="1"/>
          </p:cNvSpPr>
          <p:nvPr>
            <p:ph type="title"/>
          </p:nvPr>
        </p:nvSpPr>
        <p:spPr bwMode="auto">
          <a:xfrm>
            <a:off x="729123" y="467284"/>
            <a:ext cx="7793037" cy="970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9226" name="Rectangle 10"/>
          <p:cNvSpPr>
            <a:spLocks noGrp="1" noChangeArrowheads="1"/>
          </p:cNvSpPr>
          <p:nvPr>
            <p:ph type="body" idx="1"/>
          </p:nvPr>
        </p:nvSpPr>
        <p:spPr bwMode="auto">
          <a:xfrm>
            <a:off x="729123" y="1575146"/>
            <a:ext cx="7793037" cy="371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229" name="Rectangle 13"/>
          <p:cNvSpPr>
            <a:spLocks noGrp="1" noChangeArrowheads="1"/>
          </p:cNvSpPr>
          <p:nvPr>
            <p:ph type="sldNum" sz="quarter" idx="4"/>
          </p:nvPr>
        </p:nvSpPr>
        <p:spPr bwMode="auto">
          <a:xfrm>
            <a:off x="8337160" y="6330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b="1">
                <a:solidFill>
                  <a:schemeClr val="accent3"/>
                </a:solidFill>
                <a:latin typeface="+mn-lt"/>
              </a:defRPr>
            </a:lvl1pPr>
          </a:lstStyle>
          <a:p>
            <a:fld id="{AAB609F5-C6D5-464C-B5EE-FDAE4782BBCF}" type="slidenum">
              <a:rPr lang="fi-FI" smtClean="0"/>
              <a:pPr/>
              <a:t>‹#›</a:t>
            </a:fld>
            <a:endParaRPr lang="fi-FI"/>
          </a:p>
        </p:txBody>
      </p:sp>
      <p:sp>
        <p:nvSpPr>
          <p:cNvPr id="11" name="DUCompany" hidden="1"/>
          <p:cNvSpPr txBox="1">
            <a:spLocks/>
          </p:cNvSpPr>
          <p:nvPr/>
        </p:nvSpPr>
        <p:spPr bwMode="auto">
          <a:xfrm>
            <a:off x="2463800" y="6182409"/>
            <a:ext cx="3981450" cy="17394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1800" b="1" cap="none" baseline="0">
                <a:solidFill>
                  <a:schemeClr val="tx2"/>
                </a:solidFill>
              </a:defRPr>
            </a:lvl1pPr>
          </a:lstStyle>
          <a:p>
            <a:pPr marL="0" marR="0" lvl="0" indent="0" algn="l" defTabSz="914400" rtl="0" eaLnBrk="1" fontAlgn="base" latinLnBrk="0" hangingPunct="1">
              <a:lnSpc>
                <a:spcPct val="100000"/>
              </a:lnSpc>
              <a:spcBef>
                <a:spcPct val="0"/>
              </a:spcBef>
              <a:spcAft>
                <a:spcPct val="0"/>
              </a:spcAft>
              <a:buClr>
                <a:schemeClr val="bg1"/>
              </a:buClr>
              <a:buSzPct val="25000"/>
              <a:buFont typeface="Arial"/>
              <a:buChar char="•"/>
              <a:tabLst/>
              <a:defRPr/>
            </a:pPr>
            <a:r>
              <a:rPr kumimoji="0" lang="fi-FI" sz="1100" b="1" i="0" u="none" strike="noStrike" kern="0" cap="none" spc="0" normalizeH="0" baseline="0" noProof="0" smtClean="0">
                <a:ln>
                  <a:noFill/>
                </a:ln>
                <a:solidFill>
                  <a:srgbClr val="00B487"/>
                </a:solidFill>
                <a:effectLst/>
                <a:uLnTx/>
                <a:uFillTx/>
                <a:latin typeface="+mn-lt"/>
                <a:ea typeface="+mn-ea"/>
                <a:cs typeface="+mn-cs"/>
              </a:rPr>
              <a:t> </a:t>
            </a:r>
            <a:endParaRPr kumimoji="0" lang="fi-FI" sz="1100" b="1" i="0" u="none" strike="noStrike" kern="0" cap="none" spc="0" normalizeH="0" baseline="0" noProof="0" dirty="0">
              <a:ln>
                <a:noFill/>
              </a:ln>
              <a:solidFill>
                <a:srgbClr val="00B487"/>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rtl="0" eaLnBrk="1" fontAlgn="base" hangingPunct="1">
        <a:lnSpc>
          <a:spcPts val="3500"/>
        </a:lnSpc>
        <a:spcBef>
          <a:spcPct val="0"/>
        </a:spcBef>
        <a:spcAft>
          <a:spcPct val="0"/>
        </a:spcAft>
        <a:defRPr sz="3200" b="1" baseline="0">
          <a:solidFill>
            <a:schemeClr val="accent2"/>
          </a:solidFill>
          <a:latin typeface="Calibri"/>
          <a:ea typeface="+mj-ea"/>
          <a:cs typeface="Calibri"/>
        </a:defRPr>
      </a:lvl1pPr>
      <a:lvl2pPr algn="l" rtl="0" eaLnBrk="1" fontAlgn="base" hangingPunct="1">
        <a:lnSpc>
          <a:spcPts val="3700"/>
        </a:lnSpc>
        <a:spcBef>
          <a:spcPct val="0"/>
        </a:spcBef>
        <a:spcAft>
          <a:spcPct val="0"/>
        </a:spcAft>
        <a:defRPr sz="2800" b="1">
          <a:solidFill>
            <a:srgbClr val="E50053"/>
          </a:solidFill>
          <a:latin typeface="Verdana" pitchFamily="-12" charset="0"/>
        </a:defRPr>
      </a:lvl2pPr>
      <a:lvl3pPr algn="l" rtl="0" eaLnBrk="1" fontAlgn="base" hangingPunct="1">
        <a:lnSpc>
          <a:spcPts val="3700"/>
        </a:lnSpc>
        <a:spcBef>
          <a:spcPct val="0"/>
        </a:spcBef>
        <a:spcAft>
          <a:spcPct val="0"/>
        </a:spcAft>
        <a:defRPr sz="2800" b="1">
          <a:solidFill>
            <a:srgbClr val="E50053"/>
          </a:solidFill>
          <a:latin typeface="Verdana" pitchFamily="-12" charset="0"/>
        </a:defRPr>
      </a:lvl3pPr>
      <a:lvl4pPr algn="l" rtl="0" eaLnBrk="1" fontAlgn="base" hangingPunct="1">
        <a:lnSpc>
          <a:spcPts val="3700"/>
        </a:lnSpc>
        <a:spcBef>
          <a:spcPct val="0"/>
        </a:spcBef>
        <a:spcAft>
          <a:spcPct val="0"/>
        </a:spcAft>
        <a:defRPr sz="2800" b="1">
          <a:solidFill>
            <a:srgbClr val="E50053"/>
          </a:solidFill>
          <a:latin typeface="Verdana" pitchFamily="-12" charset="0"/>
        </a:defRPr>
      </a:lvl4pPr>
      <a:lvl5pPr algn="l" rtl="0" eaLnBrk="1" fontAlgn="base" hangingPunct="1">
        <a:lnSpc>
          <a:spcPts val="3700"/>
        </a:lnSpc>
        <a:spcBef>
          <a:spcPct val="0"/>
        </a:spcBef>
        <a:spcAft>
          <a:spcPct val="0"/>
        </a:spcAft>
        <a:defRPr sz="2800" b="1">
          <a:solidFill>
            <a:srgbClr val="E50053"/>
          </a:solidFill>
          <a:latin typeface="Verdana" pitchFamily="-12" charset="0"/>
        </a:defRPr>
      </a:lvl5pPr>
      <a:lvl6pPr marL="457200" algn="l" rtl="0" eaLnBrk="1" fontAlgn="base" hangingPunct="1">
        <a:lnSpc>
          <a:spcPts val="3700"/>
        </a:lnSpc>
        <a:spcBef>
          <a:spcPct val="0"/>
        </a:spcBef>
        <a:spcAft>
          <a:spcPct val="0"/>
        </a:spcAft>
        <a:defRPr sz="2800" b="1">
          <a:solidFill>
            <a:srgbClr val="E50053"/>
          </a:solidFill>
          <a:latin typeface="Verdana" pitchFamily="-12" charset="0"/>
        </a:defRPr>
      </a:lvl6pPr>
      <a:lvl7pPr marL="914400" algn="l" rtl="0" eaLnBrk="1" fontAlgn="base" hangingPunct="1">
        <a:lnSpc>
          <a:spcPts val="3700"/>
        </a:lnSpc>
        <a:spcBef>
          <a:spcPct val="0"/>
        </a:spcBef>
        <a:spcAft>
          <a:spcPct val="0"/>
        </a:spcAft>
        <a:defRPr sz="2800" b="1">
          <a:solidFill>
            <a:srgbClr val="E50053"/>
          </a:solidFill>
          <a:latin typeface="Verdana" pitchFamily="-12" charset="0"/>
        </a:defRPr>
      </a:lvl7pPr>
      <a:lvl8pPr marL="1371600" algn="l" rtl="0" eaLnBrk="1" fontAlgn="base" hangingPunct="1">
        <a:lnSpc>
          <a:spcPts val="3700"/>
        </a:lnSpc>
        <a:spcBef>
          <a:spcPct val="0"/>
        </a:spcBef>
        <a:spcAft>
          <a:spcPct val="0"/>
        </a:spcAft>
        <a:defRPr sz="2800" b="1">
          <a:solidFill>
            <a:srgbClr val="E50053"/>
          </a:solidFill>
          <a:latin typeface="Verdana" pitchFamily="-12" charset="0"/>
        </a:defRPr>
      </a:lvl8pPr>
      <a:lvl9pPr marL="1828800" algn="l" rtl="0" eaLnBrk="1" fontAlgn="base" hangingPunct="1">
        <a:lnSpc>
          <a:spcPts val="3700"/>
        </a:lnSpc>
        <a:spcBef>
          <a:spcPct val="0"/>
        </a:spcBef>
        <a:spcAft>
          <a:spcPct val="0"/>
        </a:spcAft>
        <a:defRPr sz="2800" b="1">
          <a:solidFill>
            <a:srgbClr val="E50053"/>
          </a:solidFill>
          <a:latin typeface="Verdana" pitchFamily="-12" charset="0"/>
        </a:defRPr>
      </a:lvl9pPr>
    </p:titleStyle>
    <p:bodyStyle>
      <a:lvl1pPr marL="268288" indent="-268288" algn="l" rtl="0" eaLnBrk="1" fontAlgn="base" hangingPunct="1">
        <a:lnSpc>
          <a:spcPct val="100000"/>
        </a:lnSpc>
        <a:spcBef>
          <a:spcPct val="0"/>
        </a:spcBef>
        <a:spcAft>
          <a:spcPct val="0"/>
        </a:spcAft>
        <a:buClr>
          <a:schemeClr val="tx1"/>
        </a:buClr>
        <a:buSzPct val="100000"/>
        <a:buFont typeface="Arial" pitchFamily="34" charset="0"/>
        <a:buChar char="•"/>
        <a:defRPr sz="2500" b="0" cap="none" baseline="0">
          <a:solidFill>
            <a:schemeClr val="tx1"/>
          </a:solidFill>
          <a:latin typeface="+mn-lt"/>
          <a:ea typeface="+mn-ea"/>
          <a:cs typeface="+mn-cs"/>
        </a:defRPr>
      </a:lvl1pPr>
      <a:lvl2pPr marL="538163" indent="-276225" algn="l" rtl="0" eaLnBrk="1" fontAlgn="base" hangingPunct="1">
        <a:lnSpc>
          <a:spcPct val="100000"/>
        </a:lnSpc>
        <a:spcBef>
          <a:spcPct val="0"/>
        </a:spcBef>
        <a:spcAft>
          <a:spcPct val="0"/>
        </a:spcAft>
        <a:buClr>
          <a:schemeClr val="tx1"/>
        </a:buClr>
        <a:buSzPct val="100000"/>
        <a:buFont typeface="Calibri" pitchFamily="34" charset="0"/>
        <a:buChar char="‒"/>
        <a:defRPr sz="2500" baseline="0">
          <a:solidFill>
            <a:schemeClr val="tx1"/>
          </a:solidFill>
          <a:latin typeface="+mn-lt"/>
          <a:ea typeface="ＭＳ Ｐゴシック" pitchFamily="-12" charset="-128"/>
        </a:defRPr>
      </a:lvl2pPr>
      <a:lvl3pPr marL="541338" indent="-280988" algn="l" rtl="0" eaLnBrk="1" fontAlgn="base" hangingPunct="1">
        <a:lnSpc>
          <a:spcPct val="100000"/>
        </a:lnSpc>
        <a:spcBef>
          <a:spcPct val="0"/>
        </a:spcBef>
        <a:spcAft>
          <a:spcPct val="0"/>
        </a:spcAft>
        <a:buClr>
          <a:schemeClr val="tx1"/>
        </a:buClr>
        <a:buSzPct val="100000"/>
        <a:buFont typeface="Arial" pitchFamily="34" charset="0"/>
        <a:buChar char="•"/>
        <a:tabLst/>
        <a:defRPr sz="2500">
          <a:solidFill>
            <a:schemeClr val="tx1"/>
          </a:solidFill>
          <a:latin typeface="+mn-lt"/>
          <a:ea typeface="ＭＳ Ｐゴシック" pitchFamily="-12" charset="-128"/>
        </a:defRPr>
      </a:lvl3pPr>
      <a:lvl4pPr marL="541338" indent="-280988" algn="l" defTabSz="808038" rtl="0" eaLnBrk="1" fontAlgn="base" hangingPunct="1">
        <a:lnSpc>
          <a:spcPct val="1000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541338" indent="-280988" algn="l" rtl="0" eaLnBrk="1" fontAlgn="base" hangingPunct="1">
        <a:lnSpc>
          <a:spcPct val="1000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ukes.fi/Tiedostot/varoasiat/raportit/forcit_tutkintaraportti_tiivistelma_en.pdf" TargetMode="External"/><Relationship Id="rId2" Type="http://schemas.openxmlformats.org/officeDocument/2006/relationships/hyperlink" Target="http://www.tukes.f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tukes.f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28700" y="1684786"/>
            <a:ext cx="6279604" cy="1600198"/>
          </a:xfrm>
        </p:spPr>
        <p:txBody>
          <a:bodyPr/>
          <a:lstStyle/>
          <a:p>
            <a:r>
              <a:rPr lang="en-GB" sz="3600" b="1" dirty="0" smtClean="0"/>
              <a:t>Investigating a major incident at the </a:t>
            </a:r>
            <a:r>
              <a:rPr lang="en-GB" sz="3600" b="1" dirty="0" err="1" smtClean="0"/>
              <a:t>Vihtavuori</a:t>
            </a:r>
            <a:r>
              <a:rPr lang="en-GB" sz="3600" b="1" dirty="0" smtClean="0"/>
              <a:t> plant and the lessons learned</a:t>
            </a:r>
            <a:endParaRPr lang="en-GB" sz="3600" b="1" dirty="0"/>
          </a:p>
        </p:txBody>
      </p:sp>
    </p:spTree>
    <p:extLst>
      <p:ext uri="{BB962C8B-B14F-4D97-AF65-F5344CB8AC3E}">
        <p14:creationId xmlns:p14="http://schemas.microsoft.com/office/powerpoint/2010/main" val="130066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97671" y="404664"/>
            <a:ext cx="7793037" cy="970514"/>
          </a:xfrm>
        </p:spPr>
        <p:txBody>
          <a:bodyPr/>
          <a:lstStyle/>
          <a:p>
            <a:r>
              <a:rPr lang="en-GB" dirty="0" smtClean="0"/>
              <a:t>The steaming container held sensitized emulsion explosives, rock material, two detonators, and other impurities</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10</a:t>
            </a:fld>
            <a:endParaRPr lang="fi-FI"/>
          </a:p>
        </p:txBody>
      </p:sp>
      <p:pic>
        <p:nvPicPr>
          <p:cNvPr id="8" name="Kuva 7" descr="\\ad01\OmatTiedostot\jesse\Työpöytä\Vihtavuori\paukku2.jpg"/>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132856"/>
            <a:ext cx="3960440" cy="3384376"/>
          </a:xfrm>
          <a:prstGeom prst="rect">
            <a:avLst/>
          </a:prstGeom>
          <a:noFill/>
          <a:ln>
            <a:noFill/>
          </a:ln>
        </p:spPr>
      </p:pic>
      <p:pic>
        <p:nvPicPr>
          <p:cNvPr id="7" name="Kuva 6" descr="\\ad01\OmatTiedostot\jesse\Työpöytä\Vihtavuori\avattu kontti.jpg"/>
          <p:cNvPicPr/>
          <p:nvPr/>
        </p:nvPicPr>
        <p:blipFill>
          <a:blip r:embed="rId4">
            <a:extLst>
              <a:ext uri="{28A0092B-C50C-407E-A947-70E740481C1C}">
                <a14:useLocalDpi xmlns:a14="http://schemas.microsoft.com/office/drawing/2010/main" val="0"/>
              </a:ext>
            </a:extLst>
          </a:blip>
          <a:srcRect/>
          <a:stretch>
            <a:fillRect/>
          </a:stretch>
        </p:blipFill>
        <p:spPr bwMode="auto">
          <a:xfrm>
            <a:off x="797671" y="2132856"/>
            <a:ext cx="3744416" cy="3384376"/>
          </a:xfrm>
          <a:prstGeom prst="rect">
            <a:avLst/>
          </a:prstGeom>
          <a:noFill/>
          <a:ln>
            <a:noFill/>
          </a:ln>
        </p:spPr>
      </p:pic>
    </p:spTree>
    <p:extLst>
      <p:ext uri="{BB962C8B-B14F-4D97-AF65-F5344CB8AC3E}">
        <p14:creationId xmlns:p14="http://schemas.microsoft.com/office/powerpoint/2010/main" val="347131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8909" y="166831"/>
            <a:ext cx="8424935" cy="970514"/>
          </a:xfrm>
        </p:spPr>
        <p:txBody>
          <a:bodyPr/>
          <a:lstStyle/>
          <a:p>
            <a:r>
              <a:rPr lang="en-GB" dirty="0" smtClean="0"/>
              <a:t>The waste container was originally from </a:t>
            </a:r>
            <a:r>
              <a:rPr lang="en-GB" dirty="0" err="1" smtClean="0"/>
              <a:t>Pyhäsalmi</a:t>
            </a:r>
            <a:r>
              <a:rPr lang="en-GB" dirty="0" smtClean="0"/>
              <a:t> Mine </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11</a:t>
            </a:fld>
            <a:endParaRPr lang="fi-FI"/>
          </a:p>
        </p:txBody>
      </p:sp>
      <p:pic>
        <p:nvPicPr>
          <p:cNvPr id="6" name="Kuva 5" descr="C:\Onnettomuustutkintaselosteet\Vihtavuori 10.7.2013 jätekontti\Kuvat Pyhäsalmi\P7230292 (800x600).jp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760"/>
            <a:ext cx="3816424" cy="2736303"/>
          </a:xfrm>
          <a:prstGeom prst="rect">
            <a:avLst/>
          </a:prstGeom>
          <a:noFill/>
          <a:ln>
            <a:noFill/>
          </a:ln>
        </p:spPr>
      </p:pic>
      <p:pic>
        <p:nvPicPr>
          <p:cNvPr id="7" name="Kuva 6" descr="C:\Onnettomuustutkintaselosteet\Vihtavuori 10.7.2013 jätekontti\Kuvat Pyhäsalmi\P7230293 (800x6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121696"/>
            <a:ext cx="3816424" cy="1800200"/>
          </a:xfrm>
          <a:prstGeom prst="rect">
            <a:avLst/>
          </a:prstGeom>
          <a:noFill/>
          <a:ln>
            <a:noFill/>
          </a:ln>
        </p:spPr>
      </p:pic>
      <p:pic>
        <p:nvPicPr>
          <p:cNvPr id="5" name="Kuv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1377" y="3068960"/>
            <a:ext cx="3803915" cy="2852936"/>
          </a:xfrm>
          <a:prstGeom prst="rect">
            <a:avLst/>
          </a:prstGeom>
        </p:spPr>
      </p:pic>
    </p:spTree>
    <p:extLst>
      <p:ext uri="{BB962C8B-B14F-4D97-AF65-F5344CB8AC3E}">
        <p14:creationId xmlns:p14="http://schemas.microsoft.com/office/powerpoint/2010/main" val="117667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Lessons learned from </a:t>
            </a:r>
            <a:r>
              <a:rPr lang="en-GB" dirty="0" err="1" smtClean="0"/>
              <a:t>Pyhäsalmi</a:t>
            </a:r>
            <a:r>
              <a:rPr lang="en-GB" dirty="0" smtClean="0"/>
              <a:t> Mine</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12</a:t>
            </a:fld>
            <a:endParaRPr lang="fi-FI"/>
          </a:p>
        </p:txBody>
      </p:sp>
      <p:sp>
        <p:nvSpPr>
          <p:cNvPr id="5" name="Sisällön paikkamerkki 4"/>
          <p:cNvSpPr>
            <a:spLocks noGrp="1"/>
          </p:cNvSpPr>
          <p:nvPr>
            <p:ph sz="quarter" idx="13"/>
          </p:nvPr>
        </p:nvSpPr>
        <p:spPr/>
        <p:txBody>
          <a:bodyPr/>
          <a:lstStyle/>
          <a:p>
            <a:r>
              <a:rPr lang="en-GB" dirty="0" smtClean="0"/>
              <a:t>One of the main factors in the incident was a new mobile explosive unit (MEMU) and the technical problems experienced in its commissioning phase. Technical problems led to an incident where a significant amount of sensitized emulsion dropped onto the tunnel floor.</a:t>
            </a:r>
          </a:p>
          <a:p>
            <a:pPr marL="0" indent="0">
              <a:buNone/>
            </a:pPr>
            <a:endParaRPr lang="en-GB" dirty="0" smtClean="0"/>
          </a:p>
          <a:p>
            <a:r>
              <a:rPr lang="en-GB" dirty="0" smtClean="0"/>
              <a:t>A second important factor in the chain of events was that in </a:t>
            </a:r>
            <a:r>
              <a:rPr lang="en-GB" dirty="0" err="1" smtClean="0"/>
              <a:t>Pyhäsalmi</a:t>
            </a:r>
            <a:r>
              <a:rPr lang="en-GB" dirty="0" smtClean="0"/>
              <a:t> Mine the sensitized emulsion was mistakenly handled as a typical emulsion waste and was not recognized as a non-conformity.</a:t>
            </a:r>
          </a:p>
          <a:p>
            <a:pPr marL="0" indent="0">
              <a:buNone/>
            </a:pPr>
            <a:endParaRPr lang="en-GB" dirty="0" smtClean="0"/>
          </a:p>
        </p:txBody>
      </p:sp>
    </p:spTree>
    <p:extLst>
      <p:ext uri="{BB962C8B-B14F-4D97-AF65-F5344CB8AC3E}">
        <p14:creationId xmlns:p14="http://schemas.microsoft.com/office/powerpoint/2010/main" val="103879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67284"/>
            <a:ext cx="8208911" cy="970514"/>
          </a:xfrm>
        </p:spPr>
        <p:txBody>
          <a:bodyPr/>
          <a:lstStyle/>
          <a:p>
            <a:r>
              <a:rPr lang="en-GB" dirty="0" smtClean="0"/>
              <a:t>Storage of waste containers at the </a:t>
            </a:r>
            <a:r>
              <a:rPr lang="en-GB" dirty="0" err="1" smtClean="0"/>
              <a:t>Forcit</a:t>
            </a:r>
            <a:r>
              <a:rPr lang="en-GB" dirty="0" smtClean="0"/>
              <a:t> plant</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13</a:t>
            </a:fld>
            <a:endParaRPr lang="fi-FI"/>
          </a:p>
        </p:txBody>
      </p:sp>
      <p:pic>
        <p:nvPicPr>
          <p:cNvPr id="6" name="Kuva 5" descr="\\ad01\OmatTiedostot\jesse\Työpöytä\Vihtavuori\varastoa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3888432" cy="3012926"/>
          </a:xfrm>
          <a:prstGeom prst="rect">
            <a:avLst/>
          </a:prstGeom>
          <a:noFill/>
          <a:ln>
            <a:noFill/>
          </a:ln>
        </p:spPr>
      </p:pic>
      <p:pic>
        <p:nvPicPr>
          <p:cNvPr id="7" name="Kuva 6" descr="\\ad01\OmatTiedostot\jesse\Työpöytä\Vihtavuori\kuvia\P7160165.jpg"/>
          <p:cNvPicPr/>
          <p:nvPr/>
        </p:nvPicPr>
        <p:blipFill>
          <a:blip r:embed="rId4">
            <a:extLst>
              <a:ext uri="{28A0092B-C50C-407E-A947-70E740481C1C}">
                <a14:useLocalDpi xmlns:a14="http://schemas.microsoft.com/office/drawing/2010/main" val="0"/>
              </a:ext>
            </a:extLst>
          </a:blip>
          <a:srcRect/>
          <a:stretch>
            <a:fillRect/>
          </a:stretch>
        </p:blipFill>
        <p:spPr bwMode="auto">
          <a:xfrm>
            <a:off x="4450680" y="1700808"/>
            <a:ext cx="4104455" cy="3012926"/>
          </a:xfrm>
          <a:prstGeom prst="rect">
            <a:avLst/>
          </a:prstGeom>
          <a:noFill/>
          <a:ln>
            <a:noFill/>
          </a:ln>
        </p:spPr>
      </p:pic>
    </p:spTree>
    <p:extLst>
      <p:ext uri="{BB962C8B-B14F-4D97-AF65-F5344CB8AC3E}">
        <p14:creationId xmlns:p14="http://schemas.microsoft.com/office/powerpoint/2010/main" val="2862295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Part 3:</a:t>
            </a:r>
            <a:br>
              <a:rPr lang="en-GB" dirty="0" smtClean="0"/>
            </a:br>
            <a:r>
              <a:rPr lang="en-GB" dirty="0" smtClean="0"/>
              <a:t>Lessons learned from the </a:t>
            </a:r>
            <a:r>
              <a:rPr lang="en-GB" dirty="0" err="1" smtClean="0"/>
              <a:t>Vihtavuori</a:t>
            </a:r>
            <a:r>
              <a:rPr lang="en-GB" dirty="0" smtClean="0"/>
              <a:t> case</a:t>
            </a:r>
            <a:endParaRPr lang="fi-FI" dirty="0"/>
          </a:p>
        </p:txBody>
      </p:sp>
    </p:spTree>
    <p:extLst>
      <p:ext uri="{BB962C8B-B14F-4D97-AF65-F5344CB8AC3E}">
        <p14:creationId xmlns:p14="http://schemas.microsoft.com/office/powerpoint/2010/main" val="3491218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9123" y="467284"/>
            <a:ext cx="7947333" cy="970514"/>
          </a:xfrm>
        </p:spPr>
        <p:txBody>
          <a:bodyPr/>
          <a:lstStyle/>
          <a:p>
            <a:r>
              <a:rPr lang="en-GB" dirty="0" smtClean="0"/>
              <a:t>1. Proper procedures are needed to handle emulsion explosives waste</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15</a:t>
            </a:fld>
            <a:endParaRPr lang="fi-FI"/>
          </a:p>
        </p:txBody>
      </p:sp>
      <p:sp>
        <p:nvSpPr>
          <p:cNvPr id="5" name="Sisällön paikkamerkki 4"/>
          <p:cNvSpPr>
            <a:spLocks noGrp="1"/>
          </p:cNvSpPr>
          <p:nvPr>
            <p:ph sz="quarter" idx="13"/>
          </p:nvPr>
        </p:nvSpPr>
        <p:spPr>
          <a:xfrm>
            <a:off x="755576" y="1614864"/>
            <a:ext cx="7792577" cy="4190400"/>
          </a:xfrm>
        </p:spPr>
        <p:txBody>
          <a:bodyPr/>
          <a:lstStyle/>
          <a:p>
            <a:r>
              <a:rPr lang="en-GB" sz="2800" dirty="0" smtClean="0"/>
              <a:t>All parties need to ensure that they have adequate processes and procedures in place related to the handling, storage, transportation and disposal of emulsion explosives.</a:t>
            </a:r>
          </a:p>
          <a:p>
            <a:r>
              <a:rPr lang="en-GB" sz="2800" dirty="0" smtClean="0"/>
              <a:t>They also need to ensure that all measures are properly implemented and monitored.</a:t>
            </a:r>
          </a:p>
          <a:p>
            <a:endParaRPr lang="en-GB" sz="2400" dirty="0" smtClean="0"/>
          </a:p>
          <a:p>
            <a:endParaRPr lang="en-GB" sz="2000" dirty="0" smtClean="0"/>
          </a:p>
        </p:txBody>
      </p:sp>
    </p:spTree>
    <p:extLst>
      <p:ext uri="{BB962C8B-B14F-4D97-AF65-F5344CB8AC3E}">
        <p14:creationId xmlns:p14="http://schemas.microsoft.com/office/powerpoint/2010/main" val="367947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Legal </a:t>
            </a:r>
            <a:r>
              <a:rPr lang="fi-FI" dirty="0" err="1" smtClean="0"/>
              <a:t>requirements</a:t>
            </a:r>
            <a:r>
              <a:rPr lang="fi-FI" dirty="0" smtClean="0"/>
              <a:t> </a:t>
            </a:r>
            <a:r>
              <a:rPr lang="fi-FI" dirty="0" err="1" smtClean="0"/>
              <a:t>need</a:t>
            </a:r>
            <a:r>
              <a:rPr lang="fi-FI" dirty="0" smtClean="0"/>
              <a:t> to </a:t>
            </a:r>
            <a:r>
              <a:rPr lang="fi-FI" dirty="0" err="1" smtClean="0"/>
              <a:t>be</a:t>
            </a:r>
            <a:r>
              <a:rPr lang="fi-FI" dirty="0" smtClean="0"/>
              <a:t> </a:t>
            </a:r>
            <a:r>
              <a:rPr lang="fi-FI" dirty="0" err="1" smtClean="0"/>
              <a:t>met</a:t>
            </a:r>
            <a:endParaRPr lang="fi-FI" dirty="0"/>
          </a:p>
        </p:txBody>
      </p:sp>
      <p:sp>
        <p:nvSpPr>
          <p:cNvPr id="3" name="Alatunnisteen paikkamerkki 2"/>
          <p:cNvSpPr>
            <a:spLocks noGrp="1"/>
          </p:cNvSpPr>
          <p:nvPr>
            <p:ph type="ftr" sz="quarter" idx="10"/>
          </p:nvPr>
        </p:nvSpPr>
        <p:spPr/>
        <p:txBody>
          <a:bodyPr/>
          <a:lstStyle/>
          <a:p>
            <a:r>
              <a:rPr lang="fi-FI" smtClean="0"/>
              <a:t>5.11.2013</a:t>
            </a:r>
            <a:endParaRPr lang="fi-FI" dirty="0"/>
          </a:p>
        </p:txBody>
      </p:sp>
      <p:sp>
        <p:nvSpPr>
          <p:cNvPr id="4" name="Dian numeron paikkamerkki 3"/>
          <p:cNvSpPr>
            <a:spLocks noGrp="1"/>
          </p:cNvSpPr>
          <p:nvPr>
            <p:ph type="sldNum" sz="quarter" idx="12"/>
          </p:nvPr>
        </p:nvSpPr>
        <p:spPr/>
        <p:txBody>
          <a:bodyPr/>
          <a:lstStyle/>
          <a:p>
            <a:fld id="{AAB609F5-C6D5-464C-B5EE-FDAE4782BBCF}" type="slidenum">
              <a:rPr lang="fi-FI" smtClean="0"/>
              <a:pPr/>
              <a:t>16</a:t>
            </a:fld>
            <a:endParaRPr lang="fi-FI"/>
          </a:p>
        </p:txBody>
      </p:sp>
      <p:sp>
        <p:nvSpPr>
          <p:cNvPr id="5" name="Sisällön paikkamerkki 4"/>
          <p:cNvSpPr>
            <a:spLocks noGrp="1"/>
          </p:cNvSpPr>
          <p:nvPr>
            <p:ph sz="quarter" idx="13"/>
          </p:nvPr>
        </p:nvSpPr>
        <p:spPr/>
        <p:txBody>
          <a:bodyPr/>
          <a:lstStyle/>
          <a:p>
            <a:r>
              <a:rPr lang="en-GB" sz="2800" dirty="0" smtClean="0"/>
              <a:t>In major hazard installations everyone is responsible for safety and following instructions.</a:t>
            </a:r>
          </a:p>
          <a:p>
            <a:r>
              <a:rPr lang="en-GB" sz="2800" dirty="0" smtClean="0"/>
              <a:t>Managers need to ensure that legal requirements and instructions are met, and that corrective actions are adequate.</a:t>
            </a:r>
          </a:p>
          <a:p>
            <a:pPr marL="0" indent="0">
              <a:buNone/>
            </a:pPr>
            <a:endParaRPr lang="en-GB" sz="2800" dirty="0" smtClean="0"/>
          </a:p>
          <a:p>
            <a:pPr marL="0" indent="0">
              <a:buNone/>
            </a:pPr>
            <a:endParaRPr lang="fi-FI" dirty="0"/>
          </a:p>
        </p:txBody>
      </p:sp>
    </p:spTree>
    <p:extLst>
      <p:ext uri="{BB962C8B-B14F-4D97-AF65-F5344CB8AC3E}">
        <p14:creationId xmlns:p14="http://schemas.microsoft.com/office/powerpoint/2010/main" val="1530548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476672"/>
            <a:ext cx="7793037" cy="970514"/>
          </a:xfrm>
        </p:spPr>
        <p:txBody>
          <a:bodyPr/>
          <a:lstStyle/>
          <a:p>
            <a:r>
              <a:rPr lang="fi-FI" dirty="0"/>
              <a:t>3</a:t>
            </a:r>
            <a:r>
              <a:rPr lang="fi-FI" dirty="0" smtClean="0"/>
              <a:t>. </a:t>
            </a:r>
            <a:r>
              <a:rPr lang="fi-FI" dirty="0" err="1" smtClean="0"/>
              <a:t>Change</a:t>
            </a:r>
            <a:r>
              <a:rPr lang="fi-FI" dirty="0" smtClean="0"/>
              <a:t> management and management of </a:t>
            </a:r>
            <a:r>
              <a:rPr lang="fi-FI" dirty="0" err="1" smtClean="0"/>
              <a:t>non-conformities</a:t>
            </a:r>
            <a:r>
              <a:rPr lang="fi-FI" dirty="0" smtClean="0"/>
              <a:t> </a:t>
            </a:r>
            <a:r>
              <a:rPr lang="fi-FI" dirty="0" err="1" smtClean="0"/>
              <a:t>need</a:t>
            </a:r>
            <a:r>
              <a:rPr lang="fi-FI" dirty="0" smtClean="0"/>
              <a:t> </a:t>
            </a:r>
            <a:r>
              <a:rPr lang="fi-FI" dirty="0" err="1" smtClean="0"/>
              <a:t>particular</a:t>
            </a:r>
            <a:r>
              <a:rPr lang="fi-FI" dirty="0" smtClean="0"/>
              <a:t> </a:t>
            </a:r>
            <a:r>
              <a:rPr lang="fi-FI" dirty="0" err="1" smtClean="0"/>
              <a:t>attention</a:t>
            </a:r>
            <a:endParaRPr lang="fi-FI" dirty="0"/>
          </a:p>
        </p:txBody>
      </p:sp>
      <p:sp>
        <p:nvSpPr>
          <p:cNvPr id="3" name="Alatunnisteen paikkamerkki 2"/>
          <p:cNvSpPr>
            <a:spLocks noGrp="1"/>
          </p:cNvSpPr>
          <p:nvPr>
            <p:ph type="ftr" sz="quarter" idx="10"/>
          </p:nvPr>
        </p:nvSpPr>
        <p:spPr/>
        <p:txBody>
          <a:bodyPr/>
          <a:lstStyle/>
          <a:p>
            <a:r>
              <a:rPr lang="fi-FI" smtClean="0"/>
              <a:t>5.11.2013</a:t>
            </a:r>
            <a:endParaRPr lang="fi-FI" dirty="0"/>
          </a:p>
        </p:txBody>
      </p:sp>
      <p:sp>
        <p:nvSpPr>
          <p:cNvPr id="4" name="Dian numeron paikkamerkki 3"/>
          <p:cNvSpPr>
            <a:spLocks noGrp="1"/>
          </p:cNvSpPr>
          <p:nvPr>
            <p:ph type="sldNum" sz="quarter" idx="12"/>
          </p:nvPr>
        </p:nvSpPr>
        <p:spPr/>
        <p:txBody>
          <a:bodyPr/>
          <a:lstStyle/>
          <a:p>
            <a:fld id="{AAB609F5-C6D5-464C-B5EE-FDAE4782BBCF}" type="slidenum">
              <a:rPr lang="fi-FI" smtClean="0"/>
              <a:pPr/>
              <a:t>17</a:t>
            </a:fld>
            <a:endParaRPr lang="fi-FI"/>
          </a:p>
        </p:txBody>
      </p:sp>
      <p:sp>
        <p:nvSpPr>
          <p:cNvPr id="5" name="Sisällön paikkamerkki 4"/>
          <p:cNvSpPr>
            <a:spLocks noGrp="1"/>
          </p:cNvSpPr>
          <p:nvPr>
            <p:ph sz="quarter" idx="13"/>
          </p:nvPr>
        </p:nvSpPr>
        <p:spPr>
          <a:xfrm>
            <a:off x="755576" y="1484784"/>
            <a:ext cx="7992888" cy="4392488"/>
          </a:xfrm>
        </p:spPr>
        <p:txBody>
          <a:bodyPr/>
          <a:lstStyle/>
          <a:p>
            <a:r>
              <a:rPr lang="en-GB" sz="2600" dirty="0" smtClean="0"/>
              <a:t>Safety-critical changes may include a significant and rapid increase in production volumes, the use of new technology or new kinds of products, or changes relating to organisational structures and responsibilities, or supply chains.</a:t>
            </a:r>
          </a:p>
          <a:p>
            <a:r>
              <a:rPr lang="en-GB" sz="2600" dirty="0" smtClean="0"/>
              <a:t>There is a need to organise training for personnel and to improve instructions to better identify and manage the effect of these changes on safety.</a:t>
            </a:r>
          </a:p>
          <a:p>
            <a:r>
              <a:rPr lang="en-GB" sz="2600" dirty="0" smtClean="0"/>
              <a:t>In addition, there is a need to organise training for personnel and to improve instructions related to the identification and handling of deficiencies.</a:t>
            </a:r>
            <a:endParaRPr lang="en-GB" sz="2600" dirty="0"/>
          </a:p>
          <a:p>
            <a:endParaRPr lang="fi-FI" sz="2600" dirty="0"/>
          </a:p>
        </p:txBody>
      </p:sp>
    </p:spTree>
    <p:extLst>
      <p:ext uri="{BB962C8B-B14F-4D97-AF65-F5344CB8AC3E}">
        <p14:creationId xmlns:p14="http://schemas.microsoft.com/office/powerpoint/2010/main" val="525692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a:t>
            </a:r>
            <a:r>
              <a:rPr lang="fi-FI" dirty="0" err="1" smtClean="0"/>
              <a:t>Emergency</a:t>
            </a:r>
            <a:r>
              <a:rPr lang="fi-FI" dirty="0" smtClean="0"/>
              <a:t> </a:t>
            </a:r>
            <a:r>
              <a:rPr lang="fi-FI" dirty="0" err="1" smtClean="0"/>
              <a:t>prepareness</a:t>
            </a:r>
            <a:r>
              <a:rPr lang="fi-FI" dirty="0" smtClean="0"/>
              <a:t> and </a:t>
            </a:r>
            <a:r>
              <a:rPr lang="fi-FI" dirty="0" err="1" smtClean="0"/>
              <a:t>training</a:t>
            </a:r>
            <a:r>
              <a:rPr lang="fi-FI" dirty="0" smtClean="0"/>
              <a:t> for </a:t>
            </a:r>
            <a:r>
              <a:rPr lang="fi-FI" dirty="0" err="1" smtClean="0"/>
              <a:t>emergency</a:t>
            </a:r>
            <a:r>
              <a:rPr lang="fi-FI" dirty="0" smtClean="0"/>
              <a:t> </a:t>
            </a:r>
            <a:r>
              <a:rPr lang="fi-FI" dirty="0" err="1" smtClean="0"/>
              <a:t>situations</a:t>
            </a:r>
            <a:r>
              <a:rPr lang="fi-FI" dirty="0" smtClean="0"/>
              <a:t> </a:t>
            </a:r>
            <a:r>
              <a:rPr lang="fi-FI" dirty="0" err="1" smtClean="0"/>
              <a:t>can</a:t>
            </a:r>
            <a:r>
              <a:rPr lang="fi-FI" dirty="0" smtClean="0"/>
              <a:t> </a:t>
            </a:r>
            <a:r>
              <a:rPr lang="fi-FI" dirty="0" err="1" smtClean="0"/>
              <a:t>be</a:t>
            </a:r>
            <a:r>
              <a:rPr lang="fi-FI" dirty="0" smtClean="0"/>
              <a:t> </a:t>
            </a:r>
            <a:r>
              <a:rPr lang="fi-FI" dirty="0" err="1" smtClean="0"/>
              <a:t>improved</a:t>
            </a:r>
            <a:endParaRPr lang="fi-FI" dirty="0"/>
          </a:p>
        </p:txBody>
      </p:sp>
      <p:sp>
        <p:nvSpPr>
          <p:cNvPr id="3" name="Alatunnisteen paikkamerkki 2"/>
          <p:cNvSpPr>
            <a:spLocks noGrp="1"/>
          </p:cNvSpPr>
          <p:nvPr>
            <p:ph type="ftr" sz="quarter" idx="10"/>
          </p:nvPr>
        </p:nvSpPr>
        <p:spPr/>
        <p:txBody>
          <a:bodyPr/>
          <a:lstStyle/>
          <a:p>
            <a:r>
              <a:rPr lang="fi-FI" smtClean="0"/>
              <a:t>5.11.2013</a:t>
            </a:r>
            <a:endParaRPr lang="fi-FI" dirty="0"/>
          </a:p>
        </p:txBody>
      </p:sp>
      <p:sp>
        <p:nvSpPr>
          <p:cNvPr id="4" name="Dian numeron paikkamerkki 3"/>
          <p:cNvSpPr>
            <a:spLocks noGrp="1"/>
          </p:cNvSpPr>
          <p:nvPr>
            <p:ph type="sldNum" sz="quarter" idx="12"/>
          </p:nvPr>
        </p:nvSpPr>
        <p:spPr/>
        <p:txBody>
          <a:bodyPr/>
          <a:lstStyle/>
          <a:p>
            <a:fld id="{AAB609F5-C6D5-464C-B5EE-FDAE4782BBCF}" type="slidenum">
              <a:rPr lang="fi-FI" smtClean="0"/>
              <a:pPr/>
              <a:t>18</a:t>
            </a:fld>
            <a:endParaRPr lang="fi-FI"/>
          </a:p>
        </p:txBody>
      </p:sp>
      <p:sp>
        <p:nvSpPr>
          <p:cNvPr id="5" name="Sisällön paikkamerkki 4"/>
          <p:cNvSpPr>
            <a:spLocks noGrp="1"/>
          </p:cNvSpPr>
          <p:nvPr>
            <p:ph sz="quarter" idx="13"/>
          </p:nvPr>
        </p:nvSpPr>
        <p:spPr>
          <a:xfrm>
            <a:off x="729123" y="1902896"/>
            <a:ext cx="7792577" cy="4190400"/>
          </a:xfrm>
        </p:spPr>
        <p:txBody>
          <a:bodyPr/>
          <a:lstStyle/>
          <a:p>
            <a:r>
              <a:rPr lang="en-GB" sz="2800" dirty="0" smtClean="0"/>
              <a:t>The major accident scenarios presented in safety reports should be more systematically communicated when preparing internal and external emergency plans</a:t>
            </a:r>
          </a:p>
          <a:p>
            <a:r>
              <a:rPr lang="en-GB" sz="2800" dirty="0" smtClean="0"/>
              <a:t>In addition, training for those scenarios should be comprehensive</a:t>
            </a:r>
            <a:endParaRPr lang="en-GB" sz="2800" dirty="0"/>
          </a:p>
          <a:p>
            <a:endParaRPr lang="fi-FI" dirty="0"/>
          </a:p>
        </p:txBody>
      </p:sp>
    </p:spTree>
    <p:extLst>
      <p:ext uri="{BB962C8B-B14F-4D97-AF65-F5344CB8AC3E}">
        <p14:creationId xmlns:p14="http://schemas.microsoft.com/office/powerpoint/2010/main" val="3658445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 A </a:t>
            </a:r>
            <a:r>
              <a:rPr lang="fi-FI" dirty="0" err="1" smtClean="0"/>
              <a:t>reform</a:t>
            </a:r>
            <a:r>
              <a:rPr lang="fi-FI" dirty="0" smtClean="0"/>
              <a:t> of the </a:t>
            </a:r>
            <a:r>
              <a:rPr lang="fi-FI" dirty="0" err="1" smtClean="0"/>
              <a:t>Explosives</a:t>
            </a:r>
            <a:r>
              <a:rPr lang="fi-FI" dirty="0" smtClean="0"/>
              <a:t> Act is </a:t>
            </a:r>
            <a:r>
              <a:rPr lang="fi-FI" dirty="0" err="1" smtClean="0"/>
              <a:t>needed</a:t>
            </a:r>
            <a:endParaRPr lang="fi-FI" dirty="0"/>
          </a:p>
        </p:txBody>
      </p:sp>
      <p:sp>
        <p:nvSpPr>
          <p:cNvPr id="3" name="Alatunnisteen paikkamerkki 2"/>
          <p:cNvSpPr>
            <a:spLocks noGrp="1"/>
          </p:cNvSpPr>
          <p:nvPr>
            <p:ph type="ftr" sz="quarter" idx="10"/>
          </p:nvPr>
        </p:nvSpPr>
        <p:spPr/>
        <p:txBody>
          <a:bodyPr/>
          <a:lstStyle/>
          <a:p>
            <a:r>
              <a:rPr lang="fi-FI" smtClean="0"/>
              <a:t>5.11.2013</a:t>
            </a:r>
            <a:endParaRPr lang="fi-FI" dirty="0"/>
          </a:p>
        </p:txBody>
      </p:sp>
      <p:sp>
        <p:nvSpPr>
          <p:cNvPr id="4" name="Dian numeron paikkamerkki 3"/>
          <p:cNvSpPr>
            <a:spLocks noGrp="1"/>
          </p:cNvSpPr>
          <p:nvPr>
            <p:ph type="sldNum" sz="quarter" idx="12"/>
          </p:nvPr>
        </p:nvSpPr>
        <p:spPr/>
        <p:txBody>
          <a:bodyPr/>
          <a:lstStyle/>
          <a:p>
            <a:fld id="{AAB609F5-C6D5-464C-B5EE-FDAE4782BBCF}" type="slidenum">
              <a:rPr lang="fi-FI" smtClean="0"/>
              <a:pPr/>
              <a:t>19</a:t>
            </a:fld>
            <a:endParaRPr lang="fi-FI"/>
          </a:p>
        </p:txBody>
      </p:sp>
      <p:sp>
        <p:nvSpPr>
          <p:cNvPr id="5" name="Sisällön paikkamerkki 4"/>
          <p:cNvSpPr>
            <a:spLocks noGrp="1"/>
          </p:cNvSpPr>
          <p:nvPr>
            <p:ph sz="quarter" idx="13"/>
          </p:nvPr>
        </p:nvSpPr>
        <p:spPr/>
        <p:txBody>
          <a:bodyPr/>
          <a:lstStyle/>
          <a:p>
            <a:r>
              <a:rPr lang="en-GB" sz="2800" dirty="0" smtClean="0"/>
              <a:t>A complete review and reform of the Explosives Act is essential</a:t>
            </a:r>
          </a:p>
          <a:p>
            <a:r>
              <a:rPr lang="en-GB" sz="2800" dirty="0" smtClean="0"/>
              <a:t>The requirements need to be updated to take into account the specific properties and risks connected with emulsion explosives</a:t>
            </a:r>
          </a:p>
          <a:p>
            <a:r>
              <a:rPr lang="en-GB" sz="2800" dirty="0" smtClean="0"/>
              <a:t>An up-to-date Act also provides a better basis for a surveillance authority like </a:t>
            </a:r>
            <a:r>
              <a:rPr lang="en-GB" sz="2800" dirty="0" err="1" smtClean="0"/>
              <a:t>Tukes</a:t>
            </a:r>
            <a:r>
              <a:rPr lang="en-GB" sz="2800" dirty="0" smtClean="0"/>
              <a:t> to work from</a:t>
            </a:r>
          </a:p>
          <a:p>
            <a:pPr marL="0" indent="0">
              <a:buNone/>
            </a:pPr>
            <a:endParaRPr lang="fi-FI" dirty="0"/>
          </a:p>
        </p:txBody>
      </p:sp>
    </p:spTree>
    <p:extLst>
      <p:ext uri="{BB962C8B-B14F-4D97-AF65-F5344CB8AC3E}">
        <p14:creationId xmlns:p14="http://schemas.microsoft.com/office/powerpoint/2010/main" val="1417109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Overview of presentation</a:t>
            </a:r>
            <a:endParaRPr lang="en-GB" dirty="0"/>
          </a:p>
        </p:txBody>
      </p:sp>
      <p:sp>
        <p:nvSpPr>
          <p:cNvPr id="3" name="Alatunnisteen paikkamerkki 2"/>
          <p:cNvSpPr>
            <a:spLocks noGrp="1"/>
          </p:cNvSpPr>
          <p:nvPr>
            <p:ph type="ftr" sz="quarter" idx="10"/>
          </p:nvPr>
        </p:nvSpPr>
        <p:spPr/>
        <p:txBody>
          <a:bodyPr/>
          <a:lstStyle/>
          <a:p>
            <a:r>
              <a:rPr lang="fi-FI" smtClean="0"/>
              <a:t>5.11.2013</a:t>
            </a:r>
            <a:endParaRPr lang="fi-FI" dirty="0"/>
          </a:p>
        </p:txBody>
      </p:sp>
      <p:sp>
        <p:nvSpPr>
          <p:cNvPr id="4" name="Dian numeron paikkamerkki 3"/>
          <p:cNvSpPr>
            <a:spLocks noGrp="1"/>
          </p:cNvSpPr>
          <p:nvPr>
            <p:ph type="sldNum" sz="quarter" idx="12"/>
          </p:nvPr>
        </p:nvSpPr>
        <p:spPr/>
        <p:txBody>
          <a:bodyPr/>
          <a:lstStyle/>
          <a:p>
            <a:fld id="{AAB609F5-C6D5-464C-B5EE-FDAE4782BBCF}" type="slidenum">
              <a:rPr lang="fi-FI" smtClean="0"/>
              <a:pPr/>
              <a:t>2</a:t>
            </a:fld>
            <a:endParaRPr lang="fi-FI"/>
          </a:p>
        </p:txBody>
      </p:sp>
      <p:sp>
        <p:nvSpPr>
          <p:cNvPr id="5" name="Sisällön paikkamerkki 4"/>
          <p:cNvSpPr>
            <a:spLocks noGrp="1"/>
          </p:cNvSpPr>
          <p:nvPr>
            <p:ph sz="quarter" idx="13"/>
          </p:nvPr>
        </p:nvSpPr>
        <p:spPr>
          <a:xfrm>
            <a:off x="755576" y="1340768"/>
            <a:ext cx="7792577" cy="4190400"/>
          </a:xfrm>
        </p:spPr>
        <p:txBody>
          <a:bodyPr/>
          <a:lstStyle/>
          <a:p>
            <a:pPr marL="0" indent="0">
              <a:buNone/>
            </a:pPr>
            <a:r>
              <a:rPr lang="en-GB" sz="2400" dirty="0"/>
              <a:t>The presentation is divided into three main parts</a:t>
            </a:r>
            <a:r>
              <a:rPr lang="en-GB" sz="2400" dirty="0" smtClean="0"/>
              <a:t>:</a:t>
            </a:r>
          </a:p>
          <a:p>
            <a:pPr marL="0" indent="0">
              <a:buNone/>
            </a:pPr>
            <a:r>
              <a:rPr lang="en-GB" sz="2400" dirty="0" smtClean="0"/>
              <a:t> </a:t>
            </a:r>
          </a:p>
          <a:p>
            <a:pPr marL="644525" indent="-457200">
              <a:buFont typeface="+mj-lt"/>
              <a:buAutoNum type="arabicPeriod"/>
            </a:pPr>
            <a:r>
              <a:rPr lang="en-GB" sz="2400" dirty="0" smtClean="0"/>
              <a:t>A brief summary of </a:t>
            </a:r>
            <a:r>
              <a:rPr lang="en-GB" sz="2400" dirty="0"/>
              <a:t>what happened at the </a:t>
            </a:r>
            <a:r>
              <a:rPr lang="en-GB" sz="2400" dirty="0" err="1"/>
              <a:t>Vihtavuori</a:t>
            </a:r>
            <a:r>
              <a:rPr lang="en-GB" sz="2400" dirty="0"/>
              <a:t> plant </a:t>
            </a:r>
            <a:r>
              <a:rPr lang="en-GB" sz="2400" dirty="0" smtClean="0"/>
              <a:t>on 9–10 </a:t>
            </a:r>
            <a:r>
              <a:rPr lang="en-GB" sz="2400" dirty="0"/>
              <a:t>July </a:t>
            </a:r>
            <a:r>
              <a:rPr lang="en-GB" sz="2400" dirty="0" smtClean="0"/>
              <a:t>2013</a:t>
            </a:r>
          </a:p>
          <a:p>
            <a:pPr marL="644525" indent="-457200">
              <a:buFont typeface="+mj-lt"/>
              <a:buAutoNum type="arabicPeriod"/>
            </a:pPr>
            <a:endParaRPr lang="en-GB" sz="2400" dirty="0"/>
          </a:p>
          <a:p>
            <a:pPr marL="644525" indent="-457200">
              <a:buFont typeface="+mj-lt"/>
              <a:buAutoNum type="arabicPeriod"/>
            </a:pPr>
            <a:r>
              <a:rPr lang="en-GB" sz="2400" dirty="0" smtClean="0"/>
              <a:t>The </a:t>
            </a:r>
            <a:r>
              <a:rPr lang="en-GB" sz="2400" dirty="0"/>
              <a:t>factors </a:t>
            </a:r>
            <a:r>
              <a:rPr lang="en-GB" sz="2400" dirty="0" smtClean="0"/>
              <a:t>that </a:t>
            </a:r>
            <a:r>
              <a:rPr lang="en-GB" sz="2400" dirty="0"/>
              <a:t>led to the major accident </a:t>
            </a:r>
            <a:r>
              <a:rPr lang="en-GB" sz="2400" dirty="0" smtClean="0"/>
              <a:t>risk</a:t>
            </a:r>
          </a:p>
          <a:p>
            <a:pPr marL="644525" indent="-457200">
              <a:buFont typeface="+mj-lt"/>
              <a:buAutoNum type="arabicPeriod"/>
            </a:pPr>
            <a:endParaRPr lang="en-GB" sz="2400" dirty="0"/>
          </a:p>
          <a:p>
            <a:pPr marL="644525" indent="-457200">
              <a:buFont typeface="+mj-lt"/>
              <a:buAutoNum type="arabicPeriod"/>
            </a:pPr>
            <a:r>
              <a:rPr lang="en-GB" sz="2400" dirty="0" smtClean="0"/>
              <a:t>The </a:t>
            </a:r>
            <a:r>
              <a:rPr lang="en-GB" sz="2400" dirty="0"/>
              <a:t>investigation group’s main </a:t>
            </a:r>
            <a:r>
              <a:rPr lang="en-GB" sz="2400" dirty="0" smtClean="0"/>
              <a:t>recommendations in order to </a:t>
            </a:r>
            <a:r>
              <a:rPr lang="en-GB" sz="2400" dirty="0"/>
              <a:t>learn </a:t>
            </a:r>
            <a:r>
              <a:rPr lang="en-GB" sz="2400" dirty="0" smtClean="0"/>
              <a:t>from the </a:t>
            </a:r>
            <a:r>
              <a:rPr lang="en-GB" sz="2400" dirty="0" err="1"/>
              <a:t>Vihtavuori</a:t>
            </a:r>
            <a:r>
              <a:rPr lang="en-GB" sz="2400" dirty="0"/>
              <a:t> case and improve safety in </a:t>
            </a:r>
            <a:r>
              <a:rPr lang="en-GB" sz="2400" dirty="0" smtClean="0"/>
              <a:t>the future</a:t>
            </a:r>
            <a:r>
              <a:rPr lang="en-GB" sz="2400" dirty="0"/>
              <a:t>. </a:t>
            </a:r>
          </a:p>
        </p:txBody>
      </p:sp>
    </p:spTree>
    <p:extLst>
      <p:ext uri="{BB962C8B-B14F-4D97-AF65-F5344CB8AC3E}">
        <p14:creationId xmlns:p14="http://schemas.microsoft.com/office/powerpoint/2010/main" val="2717633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71600" y="2260694"/>
            <a:ext cx="6794511" cy="863789"/>
          </a:xfrm>
        </p:spPr>
        <p:txBody>
          <a:bodyPr/>
          <a:lstStyle/>
          <a:p>
            <a:r>
              <a:rPr lang="en-GB" sz="2400" dirty="0" smtClean="0"/>
              <a:t/>
            </a:r>
            <a:br>
              <a:rPr lang="en-GB" sz="2400" dirty="0" smtClean="0"/>
            </a:br>
            <a:r>
              <a:rPr lang="en-GB" sz="2400" dirty="0" smtClean="0"/>
              <a:t>Further information:</a:t>
            </a:r>
            <a:br>
              <a:rPr lang="en-GB" sz="2400" dirty="0" smtClean="0"/>
            </a:br>
            <a:r>
              <a:rPr lang="en-GB" sz="2400" dirty="0" smtClean="0"/>
              <a:t/>
            </a:r>
            <a:br>
              <a:rPr lang="en-GB" sz="2400" dirty="0" smtClean="0"/>
            </a:br>
            <a:r>
              <a:rPr lang="en-GB" sz="2400" dirty="0" smtClean="0"/>
              <a:t>Major accident risk in </a:t>
            </a:r>
            <a:r>
              <a:rPr lang="en-GB" sz="2400" dirty="0" err="1" smtClean="0"/>
              <a:t>Vihtavuori</a:t>
            </a:r>
            <a:r>
              <a:rPr lang="en-GB" sz="2400" dirty="0" smtClean="0"/>
              <a:t>: investigation report abstract (Available </a:t>
            </a:r>
            <a:r>
              <a:rPr lang="en-GB" sz="2400" dirty="0" smtClean="0">
                <a:solidFill>
                  <a:srgbClr val="FF0000"/>
                </a:solidFill>
              </a:rPr>
              <a:t>at</a:t>
            </a:r>
            <a:r>
              <a:rPr lang="en-GB" sz="2400" dirty="0" smtClean="0"/>
              <a:t> </a:t>
            </a:r>
            <a:r>
              <a:rPr lang="en-GB" sz="2400" dirty="0" smtClean="0">
                <a:hlinkClick r:id="rId2"/>
              </a:rPr>
              <a:t>www.tukes.fi</a:t>
            </a:r>
            <a:r>
              <a:rPr lang="en-GB" sz="2400" dirty="0" smtClean="0"/>
              <a:t> </a:t>
            </a:r>
            <a:r>
              <a:rPr lang="en-GB" sz="2400" dirty="0" smtClean="0">
                <a:hlinkClick r:id="rId3"/>
              </a:rPr>
              <a:t>PDF</a:t>
            </a:r>
            <a:r>
              <a:rPr lang="en-GB" sz="2400" dirty="0" smtClean="0"/>
              <a:t>)</a:t>
            </a:r>
            <a:br>
              <a:rPr lang="en-GB" sz="2400" dirty="0" smtClean="0"/>
            </a:br>
            <a:r>
              <a:rPr lang="en-GB" sz="2400" dirty="0" smtClean="0"/>
              <a:t/>
            </a:r>
            <a:br>
              <a:rPr lang="en-GB" sz="2400" dirty="0" smtClean="0"/>
            </a:br>
            <a:r>
              <a:rPr lang="en-GB" sz="2400" dirty="0"/>
              <a:t/>
            </a:r>
            <a:br>
              <a:rPr lang="en-GB" sz="2400" dirty="0"/>
            </a:br>
            <a:r>
              <a:rPr lang="en-GB" sz="2400" dirty="0" smtClean="0"/>
              <a:t>Investigation group:</a:t>
            </a:r>
            <a:br>
              <a:rPr lang="en-GB" sz="2400" dirty="0" smtClean="0"/>
            </a:br>
            <a:r>
              <a:rPr lang="en-GB" sz="2400" dirty="0" smtClean="0"/>
              <a:t>Kirsi </a:t>
            </a:r>
            <a:r>
              <a:rPr lang="en-GB" sz="2400" dirty="0" smtClean="0"/>
              <a:t>Leva, Jesse Nurmela </a:t>
            </a:r>
            <a:r>
              <a:rPr lang="en-GB" sz="2400" dirty="0" smtClean="0"/>
              <a:t>and Mikko Ojala</a:t>
            </a:r>
            <a:br>
              <a:rPr lang="en-GB" sz="2400" dirty="0" smtClean="0"/>
            </a:br>
            <a:r>
              <a:rPr lang="en-GB" sz="2400" dirty="0"/>
              <a:t/>
            </a:r>
            <a:br>
              <a:rPr lang="en-GB" sz="2400" dirty="0"/>
            </a:br>
            <a:endParaRPr lang="en-GB" sz="2400" dirty="0"/>
          </a:p>
        </p:txBody>
      </p:sp>
      <p:sp>
        <p:nvSpPr>
          <p:cNvPr id="3" name="Otsikko 1"/>
          <p:cNvSpPr txBox="1">
            <a:spLocks/>
          </p:cNvSpPr>
          <p:nvPr/>
        </p:nvSpPr>
        <p:spPr bwMode="auto">
          <a:xfrm>
            <a:off x="971600" y="2420888"/>
            <a:ext cx="3816659" cy="5434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lnSpc>
                <a:spcPts val="3500"/>
              </a:lnSpc>
              <a:spcBef>
                <a:spcPct val="0"/>
              </a:spcBef>
              <a:spcAft>
                <a:spcPct val="0"/>
              </a:spcAft>
              <a:defRPr sz="4000" b="0" baseline="0">
                <a:solidFill>
                  <a:schemeClr val="accent2"/>
                </a:solidFill>
                <a:latin typeface="Calibri"/>
                <a:ea typeface="+mj-ea"/>
                <a:cs typeface="Calibri"/>
              </a:defRPr>
            </a:lvl1pPr>
            <a:lvl2pPr algn="l" rtl="0" eaLnBrk="1" fontAlgn="base" hangingPunct="1">
              <a:lnSpc>
                <a:spcPts val="3700"/>
              </a:lnSpc>
              <a:spcBef>
                <a:spcPct val="0"/>
              </a:spcBef>
              <a:spcAft>
                <a:spcPct val="0"/>
              </a:spcAft>
              <a:defRPr sz="2800" b="1">
                <a:solidFill>
                  <a:srgbClr val="E50053"/>
                </a:solidFill>
                <a:latin typeface="Verdana" pitchFamily="-12" charset="0"/>
              </a:defRPr>
            </a:lvl2pPr>
            <a:lvl3pPr algn="l" rtl="0" eaLnBrk="1" fontAlgn="base" hangingPunct="1">
              <a:lnSpc>
                <a:spcPts val="3700"/>
              </a:lnSpc>
              <a:spcBef>
                <a:spcPct val="0"/>
              </a:spcBef>
              <a:spcAft>
                <a:spcPct val="0"/>
              </a:spcAft>
              <a:defRPr sz="2800" b="1">
                <a:solidFill>
                  <a:srgbClr val="E50053"/>
                </a:solidFill>
                <a:latin typeface="Verdana" pitchFamily="-12" charset="0"/>
              </a:defRPr>
            </a:lvl3pPr>
            <a:lvl4pPr algn="l" rtl="0" eaLnBrk="1" fontAlgn="base" hangingPunct="1">
              <a:lnSpc>
                <a:spcPts val="3700"/>
              </a:lnSpc>
              <a:spcBef>
                <a:spcPct val="0"/>
              </a:spcBef>
              <a:spcAft>
                <a:spcPct val="0"/>
              </a:spcAft>
              <a:defRPr sz="2800" b="1">
                <a:solidFill>
                  <a:srgbClr val="E50053"/>
                </a:solidFill>
                <a:latin typeface="Verdana" pitchFamily="-12" charset="0"/>
              </a:defRPr>
            </a:lvl4pPr>
            <a:lvl5pPr algn="l" rtl="0" eaLnBrk="1" fontAlgn="base" hangingPunct="1">
              <a:lnSpc>
                <a:spcPts val="3700"/>
              </a:lnSpc>
              <a:spcBef>
                <a:spcPct val="0"/>
              </a:spcBef>
              <a:spcAft>
                <a:spcPct val="0"/>
              </a:spcAft>
              <a:defRPr sz="2800" b="1">
                <a:solidFill>
                  <a:srgbClr val="E50053"/>
                </a:solidFill>
                <a:latin typeface="Verdana" pitchFamily="-12" charset="0"/>
              </a:defRPr>
            </a:lvl5pPr>
            <a:lvl6pPr marL="457200" algn="l" rtl="0" eaLnBrk="1" fontAlgn="base" hangingPunct="1">
              <a:lnSpc>
                <a:spcPts val="3700"/>
              </a:lnSpc>
              <a:spcBef>
                <a:spcPct val="0"/>
              </a:spcBef>
              <a:spcAft>
                <a:spcPct val="0"/>
              </a:spcAft>
              <a:defRPr sz="2800" b="1">
                <a:solidFill>
                  <a:srgbClr val="E50053"/>
                </a:solidFill>
                <a:latin typeface="Verdana" pitchFamily="-12" charset="0"/>
              </a:defRPr>
            </a:lvl6pPr>
            <a:lvl7pPr marL="914400" algn="l" rtl="0" eaLnBrk="1" fontAlgn="base" hangingPunct="1">
              <a:lnSpc>
                <a:spcPts val="3700"/>
              </a:lnSpc>
              <a:spcBef>
                <a:spcPct val="0"/>
              </a:spcBef>
              <a:spcAft>
                <a:spcPct val="0"/>
              </a:spcAft>
              <a:defRPr sz="2800" b="1">
                <a:solidFill>
                  <a:srgbClr val="E50053"/>
                </a:solidFill>
                <a:latin typeface="Verdana" pitchFamily="-12" charset="0"/>
              </a:defRPr>
            </a:lvl7pPr>
            <a:lvl8pPr marL="1371600" algn="l" rtl="0" eaLnBrk="1" fontAlgn="base" hangingPunct="1">
              <a:lnSpc>
                <a:spcPts val="3700"/>
              </a:lnSpc>
              <a:spcBef>
                <a:spcPct val="0"/>
              </a:spcBef>
              <a:spcAft>
                <a:spcPct val="0"/>
              </a:spcAft>
              <a:defRPr sz="2800" b="1">
                <a:solidFill>
                  <a:srgbClr val="E50053"/>
                </a:solidFill>
                <a:latin typeface="Verdana" pitchFamily="-12" charset="0"/>
              </a:defRPr>
            </a:lvl8pPr>
            <a:lvl9pPr marL="1828800" algn="l" rtl="0" eaLnBrk="1" fontAlgn="base" hangingPunct="1">
              <a:lnSpc>
                <a:spcPts val="3700"/>
              </a:lnSpc>
              <a:spcBef>
                <a:spcPct val="0"/>
              </a:spcBef>
              <a:spcAft>
                <a:spcPct val="0"/>
              </a:spcAft>
              <a:defRPr sz="2800" b="1">
                <a:solidFill>
                  <a:srgbClr val="E50053"/>
                </a:solidFill>
                <a:latin typeface="Verdana" pitchFamily="-12" charset="0"/>
              </a:defRPr>
            </a:lvl9pPr>
          </a:lstStyle>
          <a:p>
            <a:r>
              <a:rPr lang="en-GB" kern="0" dirty="0" smtClean="0"/>
              <a:t/>
            </a:r>
            <a:br>
              <a:rPr lang="en-GB" kern="0" dirty="0" smtClean="0"/>
            </a:br>
            <a:endParaRPr lang="en-GB" kern="0" dirty="0"/>
          </a:p>
        </p:txBody>
      </p:sp>
    </p:spTree>
    <p:extLst>
      <p:ext uri="{BB962C8B-B14F-4D97-AF65-F5344CB8AC3E}">
        <p14:creationId xmlns:p14="http://schemas.microsoft.com/office/powerpoint/2010/main" val="340957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92163" y="3708400"/>
            <a:ext cx="3811885" cy="970514"/>
          </a:xfrm>
        </p:spPr>
        <p:txBody>
          <a:bodyPr/>
          <a:lstStyle/>
          <a:p>
            <a:r>
              <a:rPr lang="en-GB" dirty="0" smtClean="0"/>
              <a:t>Part 1:</a:t>
            </a:r>
            <a:br>
              <a:rPr lang="en-GB" dirty="0" smtClean="0"/>
            </a:br>
            <a:r>
              <a:rPr lang="en-GB" dirty="0" smtClean="0"/>
              <a:t>A brief summary of what happened at the </a:t>
            </a:r>
            <a:r>
              <a:rPr lang="en-GB" dirty="0" err="1" smtClean="0"/>
              <a:t>Vihtavuori</a:t>
            </a:r>
            <a:r>
              <a:rPr lang="en-GB" dirty="0" smtClean="0"/>
              <a:t> plant</a:t>
            </a:r>
            <a:endParaRPr lang="fi-FI" dirty="0"/>
          </a:p>
        </p:txBody>
      </p:sp>
    </p:spTree>
    <p:extLst>
      <p:ext uri="{BB962C8B-B14F-4D97-AF65-F5344CB8AC3E}">
        <p14:creationId xmlns:p14="http://schemas.microsoft.com/office/powerpoint/2010/main" val="13713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7" y="467284"/>
            <a:ext cx="8424936" cy="970514"/>
          </a:xfrm>
        </p:spPr>
        <p:txBody>
          <a:bodyPr/>
          <a:lstStyle/>
          <a:p>
            <a:r>
              <a:rPr lang="en-GB" dirty="0" smtClean="0"/>
              <a:t>The major accident risk </a:t>
            </a:r>
            <a:r>
              <a:rPr lang="en-GB" smtClean="0"/>
              <a:t>on 9-10 </a:t>
            </a:r>
            <a:r>
              <a:rPr lang="en-GB" dirty="0" smtClean="0"/>
              <a:t>July, 2013</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4</a:t>
            </a:fld>
            <a:endParaRPr lang="fi-FI"/>
          </a:p>
        </p:txBody>
      </p:sp>
      <p:pic>
        <p:nvPicPr>
          <p:cNvPr id="6" name="Kuva 5" descr="\\ad01\OmatTiedostot\jesse\Työpöytä\Vihtavuori\varastoa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328" y="1346908"/>
            <a:ext cx="6507237" cy="4176464"/>
          </a:xfrm>
          <a:prstGeom prst="rect">
            <a:avLst/>
          </a:prstGeom>
          <a:noFill/>
          <a:ln>
            <a:noFill/>
          </a:ln>
        </p:spPr>
      </p:pic>
      <p:cxnSp>
        <p:nvCxnSpPr>
          <p:cNvPr id="12" name="Suora nuoliyhdysviiva 11"/>
          <p:cNvCxnSpPr/>
          <p:nvPr/>
        </p:nvCxnSpPr>
        <p:spPr bwMode="auto">
          <a:xfrm>
            <a:off x="3595000" y="3327128"/>
            <a:ext cx="504056" cy="216024"/>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6714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457847"/>
            <a:ext cx="7793037" cy="970514"/>
          </a:xfrm>
        </p:spPr>
        <p:txBody>
          <a:bodyPr/>
          <a:lstStyle/>
          <a:p>
            <a:r>
              <a:rPr lang="en-GB" dirty="0" smtClean="0"/>
              <a:t>The evacuation: 2000 inhabitants from </a:t>
            </a:r>
            <a:r>
              <a:rPr lang="en-GB" dirty="0" err="1" smtClean="0"/>
              <a:t>Vihtavuori</a:t>
            </a:r>
            <a:r>
              <a:rPr lang="en-GB" dirty="0" smtClean="0"/>
              <a:t> Village</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5</a:t>
            </a:fld>
            <a:endParaRPr lang="fi-FI"/>
          </a:p>
        </p:txBody>
      </p:sp>
      <p:pic>
        <p:nvPicPr>
          <p:cNvPr id="6" name="Kuva 5" descr="C:\Users\tarvaisi\Documents\DATA_KSPELA\KUNNAT\Laukaa\2013 07 9-11 Laukaa Vihtavuoren vaaratilanne\13 07 Jarkko J jälkianalysointia\Vihtavuori.PNG"/>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6102245" cy="4346356"/>
          </a:xfrm>
          <a:prstGeom prst="rect">
            <a:avLst/>
          </a:prstGeom>
          <a:noFill/>
          <a:ln>
            <a:noFill/>
          </a:ln>
        </p:spPr>
      </p:pic>
    </p:spTree>
    <p:extLst>
      <p:ext uri="{BB962C8B-B14F-4D97-AF65-F5344CB8AC3E}">
        <p14:creationId xmlns:p14="http://schemas.microsoft.com/office/powerpoint/2010/main" val="11541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err="1" smtClean="0"/>
              <a:t>Tukes</a:t>
            </a:r>
            <a:r>
              <a:rPr lang="en-GB" dirty="0" smtClean="0"/>
              <a:t> is responsible for investigating serious accidents and incidents</a:t>
            </a:r>
            <a:endParaRPr lang="fi-FI" dirty="0"/>
          </a:p>
        </p:txBody>
      </p:sp>
    </p:spTree>
    <p:extLst>
      <p:ext uri="{BB962C8B-B14F-4D97-AF65-F5344CB8AC3E}">
        <p14:creationId xmlns:p14="http://schemas.microsoft.com/office/powerpoint/2010/main" val="1584495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260648"/>
            <a:ext cx="7793037" cy="970514"/>
          </a:xfrm>
        </p:spPr>
        <p:txBody>
          <a:bodyPr/>
          <a:lstStyle/>
          <a:p>
            <a:r>
              <a:rPr lang="en-GB" dirty="0" err="1" smtClean="0"/>
              <a:t>Tukes’s</a:t>
            </a:r>
            <a:r>
              <a:rPr lang="en-GB" dirty="0" smtClean="0"/>
              <a:t> investigation at the </a:t>
            </a:r>
            <a:r>
              <a:rPr lang="en-GB" dirty="0" err="1" smtClean="0"/>
              <a:t>Vihtavuori</a:t>
            </a:r>
            <a:r>
              <a:rPr lang="en-GB" dirty="0" smtClean="0"/>
              <a:t> plant</a:t>
            </a: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7</a:t>
            </a:fld>
            <a:endParaRPr lang="fi-FI"/>
          </a:p>
        </p:txBody>
      </p:sp>
      <p:sp>
        <p:nvSpPr>
          <p:cNvPr id="5" name="Sisällön paikkamerkki 4"/>
          <p:cNvSpPr>
            <a:spLocks noGrp="1"/>
          </p:cNvSpPr>
          <p:nvPr>
            <p:ph sz="quarter" idx="13"/>
          </p:nvPr>
        </p:nvSpPr>
        <p:spPr>
          <a:xfrm>
            <a:off x="755576" y="1052736"/>
            <a:ext cx="7792577" cy="4190400"/>
          </a:xfrm>
        </p:spPr>
        <p:txBody>
          <a:bodyPr/>
          <a:lstStyle/>
          <a:p>
            <a:r>
              <a:rPr lang="en-GB" sz="1800" dirty="0" smtClean="0"/>
              <a:t>The aim was to discover the chain of events and the risk factors that led to the incident and to make recommendations for safety improvements. </a:t>
            </a:r>
          </a:p>
          <a:p>
            <a:r>
              <a:rPr lang="en-GB" sz="1800" dirty="0" smtClean="0"/>
              <a:t>The investigation got underway at the </a:t>
            </a:r>
            <a:r>
              <a:rPr lang="en-GB" sz="1800" dirty="0" err="1" smtClean="0"/>
              <a:t>Vihtavuori</a:t>
            </a:r>
            <a:r>
              <a:rPr lang="en-GB" sz="1800" dirty="0" smtClean="0"/>
              <a:t> plant by examining the storage area where the incident took place and interviewing </a:t>
            </a:r>
            <a:r>
              <a:rPr lang="en-GB" sz="1800" dirty="0" err="1" smtClean="0"/>
              <a:t>Forcit</a:t>
            </a:r>
            <a:r>
              <a:rPr lang="en-GB" sz="1800" dirty="0" smtClean="0"/>
              <a:t> workers.</a:t>
            </a:r>
          </a:p>
          <a:p>
            <a:r>
              <a:rPr lang="en-GB" sz="1800" dirty="0" smtClean="0"/>
              <a:t>Later, the investigation was extended to the </a:t>
            </a:r>
            <a:r>
              <a:rPr lang="en-GB" sz="1800" dirty="0" err="1" smtClean="0"/>
              <a:t>Pyhäsalmi</a:t>
            </a:r>
            <a:r>
              <a:rPr lang="en-GB" sz="1800" dirty="0" smtClean="0"/>
              <a:t> Mine, from where the steaming waste container originated.</a:t>
            </a:r>
          </a:p>
          <a:p>
            <a:r>
              <a:rPr lang="en-GB" sz="1800" dirty="0" smtClean="0"/>
              <a:t>The investigation team studied </a:t>
            </a:r>
            <a:r>
              <a:rPr lang="en-GB" sz="1800" dirty="0" err="1" smtClean="0"/>
              <a:t>Tukes’s</a:t>
            </a:r>
            <a:r>
              <a:rPr lang="en-GB" sz="1800" dirty="0" smtClean="0"/>
              <a:t> archive material, and additional documents and data  were requested from the companies in question.</a:t>
            </a:r>
          </a:p>
          <a:p>
            <a:r>
              <a:rPr lang="en-GB" sz="1800" dirty="0" smtClean="0"/>
              <a:t>The companies in question demonstrated clear and open co-operation during the investigation. All requested material and clarifications were distributed without any delay. </a:t>
            </a:r>
          </a:p>
          <a:p>
            <a:r>
              <a:rPr lang="en-GB" sz="1800" dirty="0" smtClean="0"/>
              <a:t>An accident or a serious incident always has a number of  different causes. An accident investigation is always a complex and difficult process, and there is never one definitive cause.</a:t>
            </a:r>
            <a:endParaRPr lang="en-GB" sz="1800" dirty="0"/>
          </a:p>
          <a:p>
            <a:r>
              <a:rPr lang="en-GB" sz="1800" dirty="0" err="1" smtClean="0"/>
              <a:t>Tukes’s</a:t>
            </a:r>
            <a:r>
              <a:rPr lang="en-GB" sz="1800" dirty="0" smtClean="0"/>
              <a:t> investigation report was published on 1 October, 2012 and is available in Finnish on </a:t>
            </a:r>
            <a:r>
              <a:rPr lang="en-GB" sz="1800" dirty="0" err="1" smtClean="0"/>
              <a:t>Tukes’s</a:t>
            </a:r>
            <a:r>
              <a:rPr lang="en-GB" sz="1800" dirty="0" smtClean="0"/>
              <a:t> webpages </a:t>
            </a:r>
            <a:r>
              <a:rPr lang="en-GB" sz="1800" dirty="0"/>
              <a:t>(</a:t>
            </a:r>
            <a:r>
              <a:rPr lang="en-GB" sz="1800" dirty="0">
                <a:hlinkClick r:id="rId3"/>
              </a:rPr>
              <a:t>www.tukes.fi</a:t>
            </a:r>
            <a:r>
              <a:rPr lang="en-GB" sz="1800" dirty="0" smtClean="0"/>
              <a:t>). These slides and an English summary of the investigation are also available on the website.</a:t>
            </a:r>
          </a:p>
        </p:txBody>
      </p:sp>
    </p:spTree>
    <p:extLst>
      <p:ext uri="{BB962C8B-B14F-4D97-AF65-F5344CB8AC3E}">
        <p14:creationId xmlns:p14="http://schemas.microsoft.com/office/powerpoint/2010/main" val="2356971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92163" y="3708400"/>
            <a:ext cx="4315941" cy="970514"/>
          </a:xfrm>
        </p:spPr>
        <p:txBody>
          <a:bodyPr/>
          <a:lstStyle/>
          <a:p>
            <a:r>
              <a:rPr lang="en-GB" dirty="0" smtClean="0"/>
              <a:t>Part 2:</a:t>
            </a:r>
            <a:br>
              <a:rPr lang="en-GB" dirty="0" smtClean="0"/>
            </a:br>
            <a:r>
              <a:rPr lang="en-GB" dirty="0" smtClean="0"/>
              <a:t>Factors that led to the major accident risk at the </a:t>
            </a:r>
            <a:r>
              <a:rPr lang="en-GB" dirty="0" err="1" smtClean="0"/>
              <a:t>Vihtavuori</a:t>
            </a:r>
            <a:r>
              <a:rPr lang="en-GB" dirty="0" smtClean="0"/>
              <a:t> plant </a:t>
            </a:r>
            <a:endParaRPr lang="fi-FI" dirty="0"/>
          </a:p>
        </p:txBody>
      </p:sp>
    </p:spTree>
    <p:extLst>
      <p:ext uri="{BB962C8B-B14F-4D97-AF65-F5344CB8AC3E}">
        <p14:creationId xmlns:p14="http://schemas.microsoft.com/office/powerpoint/2010/main" val="14508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30113" y="393099"/>
            <a:ext cx="6840760" cy="970514"/>
          </a:xfrm>
        </p:spPr>
        <p:txBody>
          <a:bodyPr/>
          <a:lstStyle/>
          <a:p>
            <a:r>
              <a:rPr lang="en-GB" dirty="0" smtClean="0"/>
              <a:t>Why did the container start steaming?</a:t>
            </a:r>
            <a:br>
              <a:rPr lang="en-GB" dirty="0" smtClean="0"/>
            </a:br>
            <a:r>
              <a:rPr lang="en-GB" dirty="0" smtClean="0"/>
              <a:t>What did it contain?</a:t>
            </a:r>
            <a:br>
              <a:rPr lang="en-GB" dirty="0" smtClean="0"/>
            </a:br>
            <a:endParaRPr lang="en-GB" dirty="0"/>
          </a:p>
        </p:txBody>
      </p:sp>
      <p:sp>
        <p:nvSpPr>
          <p:cNvPr id="3" name="Alatunnisteen paikkamerkki 2"/>
          <p:cNvSpPr>
            <a:spLocks noGrp="1"/>
          </p:cNvSpPr>
          <p:nvPr>
            <p:ph type="ftr" sz="quarter" idx="10"/>
          </p:nvPr>
        </p:nvSpPr>
        <p:spPr/>
        <p:txBody>
          <a:bodyPr/>
          <a:lstStyle/>
          <a:p>
            <a:r>
              <a:rPr lang="fi-FI" smtClean="0"/>
              <a:t>5.9.2013</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9</a:t>
            </a:fld>
            <a:endParaRPr lang="fi-FI"/>
          </a:p>
        </p:txBody>
      </p:sp>
      <p:pic>
        <p:nvPicPr>
          <p:cNvPr id="6" name="Kuva 5" descr="\\ad01\OmatTiedostot\jesse\Työpöytä\Vihtavuori\konttia avataan.jpg"/>
          <p:cNvPicPr/>
          <p:nvPr/>
        </p:nvPicPr>
        <p:blipFill rotWithShape="1">
          <a:blip r:embed="rId3" cstate="print">
            <a:extLst>
              <a:ext uri="{28A0092B-C50C-407E-A947-70E740481C1C}">
                <a14:useLocalDpi xmlns:a14="http://schemas.microsoft.com/office/drawing/2010/main" val="0"/>
              </a:ext>
            </a:extLst>
          </a:blip>
          <a:srcRect l="23863"/>
          <a:stretch/>
        </p:blipFill>
        <p:spPr bwMode="auto">
          <a:xfrm>
            <a:off x="395536" y="1916832"/>
            <a:ext cx="4752527" cy="4019153"/>
          </a:xfrm>
          <a:prstGeom prst="rect">
            <a:avLst/>
          </a:prstGeom>
          <a:noFill/>
          <a:ln>
            <a:noFill/>
          </a:ln>
        </p:spPr>
      </p:pic>
      <p:pic>
        <p:nvPicPr>
          <p:cNvPr id="7" name="Kuva 6" descr="\\ad01\OmatTiedostot\jesse\Työpöytä\Vihtavuori\hana sulanu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493" y="1340768"/>
            <a:ext cx="4248472" cy="3888432"/>
          </a:xfrm>
          <a:prstGeom prst="rect">
            <a:avLst/>
          </a:prstGeom>
          <a:noFill/>
          <a:ln>
            <a:noFill/>
          </a:ln>
        </p:spPr>
      </p:pic>
    </p:spTree>
    <p:extLst>
      <p:ext uri="{BB962C8B-B14F-4D97-AF65-F5344CB8AC3E}">
        <p14:creationId xmlns:p14="http://schemas.microsoft.com/office/powerpoint/2010/main" val="4058645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ukes">
  <a:themeElements>
    <a:clrScheme name="Tukes_varit">
      <a:dk1>
        <a:srgbClr val="000000"/>
      </a:dk1>
      <a:lt1>
        <a:srgbClr val="FFFFFF"/>
      </a:lt1>
      <a:dk2>
        <a:srgbClr val="00B487"/>
      </a:dk2>
      <a:lt2>
        <a:srgbClr val="FFFFFF"/>
      </a:lt2>
      <a:accent1>
        <a:srgbClr val="00B487"/>
      </a:accent1>
      <a:accent2>
        <a:srgbClr val="E016B8"/>
      </a:accent2>
      <a:accent3>
        <a:srgbClr val="818183"/>
      </a:accent3>
      <a:accent4>
        <a:srgbClr val="DCD9D3"/>
      </a:accent4>
      <a:accent5>
        <a:srgbClr val="FFFFFF"/>
      </a:accent5>
      <a:accent6>
        <a:srgbClr val="000000"/>
      </a:accent6>
      <a:hlink>
        <a:srgbClr val="00B487"/>
      </a:hlink>
      <a:folHlink>
        <a:srgbClr val="00B487"/>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a:ln>
              <a:noFill/>
            </a:ln>
            <a:solidFill>
              <a:schemeClr val="bg1"/>
            </a:solidFill>
            <a:effectLst/>
            <a:latin typeface="Arial" pitchFamily="-12" charset="0"/>
            <a:ea typeface="ＭＳ Ｐゴシック" pitchFamily="-12" charset="-128"/>
            <a:cs typeface="ＭＳ Ｐゴシック" pitchFamily="-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lnDef>
  </a:objectDefaults>
  <a:extraClrSchemeLst>
    <a:extraClrScheme>
      <a:clrScheme name="MLL esityspohj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LL esityspohj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LL esityspohj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LL esityspohj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LL esityspohj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LL esityspohj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1966</TotalTime>
  <Words>2242</Words>
  <Application>Microsoft Office PowerPoint</Application>
  <PresentationFormat>Näytössä katseltava diaesitys (4:3)</PresentationFormat>
  <Paragraphs>163</Paragraphs>
  <Slides>20</Slides>
  <Notes>18</Notes>
  <HiddenSlides>0</HiddenSlides>
  <MMClips>0</MMClips>
  <ScaleCrop>false</ScaleCrop>
  <HeadingPairs>
    <vt:vector size="4" baseType="variant">
      <vt:variant>
        <vt:lpstr>Teema</vt:lpstr>
      </vt:variant>
      <vt:variant>
        <vt:i4>1</vt:i4>
      </vt:variant>
      <vt:variant>
        <vt:lpstr>Dian otsikot</vt:lpstr>
      </vt:variant>
      <vt:variant>
        <vt:i4>20</vt:i4>
      </vt:variant>
    </vt:vector>
  </HeadingPairs>
  <TitlesOfParts>
    <vt:vector size="21" baseType="lpstr">
      <vt:lpstr>tukes</vt:lpstr>
      <vt:lpstr>Investigating a major incident at the Vihtavuori plant and the lessons learned</vt:lpstr>
      <vt:lpstr>Overview of presentation</vt:lpstr>
      <vt:lpstr>Part 1: A brief summary of what happened at the Vihtavuori plant</vt:lpstr>
      <vt:lpstr>The major accident risk on 9-10 July, 2013</vt:lpstr>
      <vt:lpstr>The evacuation: 2000 inhabitants from Vihtavuori Village</vt:lpstr>
      <vt:lpstr>Tukes is responsible for investigating serious accidents and incidents</vt:lpstr>
      <vt:lpstr>Tukes’s investigation at the Vihtavuori plant</vt:lpstr>
      <vt:lpstr>Part 2: Factors that led to the major accident risk at the Vihtavuori plant </vt:lpstr>
      <vt:lpstr>Why did the container start steaming? What did it contain? </vt:lpstr>
      <vt:lpstr>The steaming container held sensitized emulsion explosives, rock material, two detonators, and other impurities</vt:lpstr>
      <vt:lpstr>The waste container was originally from Pyhäsalmi Mine </vt:lpstr>
      <vt:lpstr>Lessons learned from Pyhäsalmi Mine</vt:lpstr>
      <vt:lpstr>Storage of waste containers at the Forcit plant</vt:lpstr>
      <vt:lpstr>Part 3: Lessons learned from the Vihtavuori case</vt:lpstr>
      <vt:lpstr>1. Proper procedures are needed to handle emulsion explosives waste</vt:lpstr>
      <vt:lpstr>2. Legal requirements need to be met</vt:lpstr>
      <vt:lpstr>3. Change management and management of non-conformities need particular attention</vt:lpstr>
      <vt:lpstr>4. Emergency prepareness and training for emergency situations can be improved</vt:lpstr>
      <vt:lpstr>5. A reform of the Explosives Act is needed</vt:lpstr>
      <vt:lpstr> Further information:  Major accident risk in Vihtavuori: investigation report abstract (Available at www.tukes.fi PDF)   Investigation group: Kirsi Leva, Jesse Nurmela and Mikko Ojala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Suuronnettomuuden vaaratilanteen tutkinta: Oy Forcit Ab 9.-10.7.2013</dc:title>
  <dc:creator>Levä Kirsi</dc:creator>
  <cp:lastModifiedBy>Levä Kirsi</cp:lastModifiedBy>
  <cp:revision>228</cp:revision>
  <dcterms:created xsi:type="dcterms:W3CDTF">2010-12-17T06:37:28Z</dcterms:created>
  <dcterms:modified xsi:type="dcterms:W3CDTF">2014-03-19T11:50:54Z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396.89.01.007</vt:lpwstr>
  </property>
  <property fmtid="{D5CDD505-2E9C-101B-9397-08002B2CF9AE}" pid="3" name="dvLanguage">
    <vt:lpwstr>1035</vt:lpwstr>
  </property>
  <property fmtid="{D5CDD505-2E9C-101B-9397-08002B2CF9AE}" pid="4" name="dvTemplate">
    <vt:lpwstr>tukes_vaaka.potx</vt:lpwstr>
  </property>
  <property fmtid="{D5CDD505-2E9C-101B-9397-08002B2CF9AE}" pid="5" name="dvDefinition">
    <vt:lpwstr>90 (dd_default.xml                                                                                      )</vt:lpwstr>
  </property>
  <property fmtid="{D5CDD505-2E9C-101B-9397-08002B2CF9AE}" pid="6" name="dvGlobalVerID">
    <vt:lpwstr>396.90.03.006</vt:lpwstr>
  </property>
  <property fmtid="{D5CDD505-2E9C-101B-9397-08002B2CF9AE}" pid="7" name="dvDefinitionVersion">
    <vt:lpwstr>3.0 / 2.2.2011</vt:lpwstr>
  </property>
  <property fmtid="{D5CDD505-2E9C-101B-9397-08002B2CF9AE}" pid="8" name="dvType">
    <vt:lpwstr>GENERAL</vt:lpwstr>
  </property>
  <property fmtid="{D5CDD505-2E9C-101B-9397-08002B2CF9AE}" pid="9" name="dvSite">
    <vt:lpwstr/>
  </property>
  <property fmtid="{D5CDD505-2E9C-101B-9397-08002B2CF9AE}" pid="10" name="dvDUTitle">
    <vt:lpwstr/>
  </property>
  <property fmtid="{D5CDD505-2E9C-101B-9397-08002B2CF9AE}" pid="11" name="dvDDate">
    <vt:lpwstr>5.9.2013</vt:lpwstr>
  </property>
  <property fmtid="{D5CDD505-2E9C-101B-9397-08002B2CF9AE}" pid="12" name="dvchkDate">
    <vt:lpwstr>-1</vt:lpwstr>
  </property>
  <property fmtid="{D5CDD505-2E9C-101B-9397-08002B2CF9AE}" pid="13" name="dvchkAuthor">
    <vt:lpwstr>-1</vt:lpwstr>
  </property>
  <property fmtid="{D5CDD505-2E9C-101B-9397-08002B2CF9AE}" pid="14" name="dvpresname">
    <vt:lpwstr/>
  </property>
</Properties>
</file>